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1"/>
  </p:notesMasterIdLst>
  <p:sldIdLst>
    <p:sldId id="258" r:id="rId3"/>
    <p:sldId id="264" r:id="rId4"/>
    <p:sldId id="275" r:id="rId5"/>
    <p:sldId id="260" r:id="rId6"/>
    <p:sldId id="274" r:id="rId7"/>
    <p:sldId id="278" r:id="rId8"/>
    <p:sldId id="265" r:id="rId9"/>
    <p:sldId id="289" r:id="rId10"/>
    <p:sldId id="291" r:id="rId11"/>
    <p:sldId id="290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317" r:id="rId21"/>
    <p:sldId id="266" r:id="rId22"/>
    <p:sldId id="283" r:id="rId23"/>
    <p:sldId id="301" r:id="rId24"/>
    <p:sldId id="302" r:id="rId25"/>
    <p:sldId id="316" r:id="rId26"/>
    <p:sldId id="319" r:id="rId27"/>
    <p:sldId id="318" r:id="rId28"/>
    <p:sldId id="320" r:id="rId29"/>
    <p:sldId id="321" r:id="rId30"/>
    <p:sldId id="322" r:id="rId31"/>
    <p:sldId id="323" r:id="rId32"/>
    <p:sldId id="324" r:id="rId33"/>
    <p:sldId id="325" r:id="rId34"/>
    <p:sldId id="267" r:id="rId35"/>
    <p:sldId id="303" r:id="rId36"/>
    <p:sldId id="304" r:id="rId37"/>
    <p:sldId id="326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263" r:id="rId5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 showGuides="1">
      <p:cViewPr varScale="1">
        <p:scale>
          <a:sx n="67" d="100"/>
          <a:sy n="67" d="100"/>
        </p:scale>
        <p:origin x="-8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D8A51C1B-62A7-4C52-B8FC-6F4B5B4B0887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16388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0538F8-D80B-45EE-93F6-7D706998FD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04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A9A3B-DD01-439D-A2D4-0F53F91598E1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AA6AD-DE88-4568-89D2-057F1E0A68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417613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B81BD-D688-4E62-9CF1-EF6E1B03DE66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5E310-9D35-486C-B6D7-75AFE96152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923271"/>
      </p:ext>
    </p:extLst>
  </p:cSld>
  <p:clrMapOvr>
    <a:masterClrMapping/>
  </p:clrMapOvr>
  <p:transition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425BF-34EA-4D0D-82E3-F93D0791DB47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C9008-3908-48A3-AF4C-B597E2C387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331393"/>
      </p:ext>
    </p:extLst>
  </p:cSld>
  <p:clrMapOvr>
    <a:masterClrMapping/>
  </p:clrMapOvr>
  <p:transition spd="slow"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89633-BECA-4B2F-B869-E7BAE5E6B813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12BB4-CBAA-4909-B6E6-EFF1BB5D1C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89923"/>
      </p:ext>
    </p:extLst>
  </p:cSld>
  <p:clrMapOvr>
    <a:masterClrMapping/>
  </p:clrMapOvr>
  <p:transition spd="slow"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3EA00-2D29-4EEE-819F-4C725A92D2A2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F91E4-CAE4-4BBD-AC94-22B7E49527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86396"/>
      </p:ext>
    </p:extLst>
  </p:cSld>
  <p:clrMapOvr>
    <a:masterClrMapping/>
  </p:clrMapOvr>
  <p:transition spd="slow">
    <p:circl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2B4A9-8242-4BE5-B4E3-DA802445FB8B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68D1B-726D-480A-B3A9-5955665F8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63936"/>
      </p:ext>
    </p:extLst>
  </p:cSld>
  <p:clrMapOvr>
    <a:masterClrMapping/>
  </p:clrMapOvr>
  <p:transition spd="slow">
    <p:circl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92EFA-0344-4EA2-9C67-B1CCA4E0C606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50BA6-E53D-4A6C-904D-F61353A24A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30176"/>
      </p:ext>
    </p:extLst>
  </p:cSld>
  <p:clrMapOvr>
    <a:masterClrMapping/>
  </p:clrMapOvr>
  <p:transition spd="slow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2ED6F-3F35-4461-ADDF-8F4EA536BD01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61E43-8DE2-43A2-8AA1-F8868B0BA8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39550"/>
      </p:ext>
    </p:extLst>
  </p:cSld>
  <p:clrMapOvr>
    <a:masterClrMapping/>
  </p:clrMapOvr>
  <p:transition spd="slow">
    <p:circl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F4A95-E71C-40C4-9FAE-49252DED13D1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FF096-A77E-407B-8BBE-964FECCF0B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05789"/>
      </p:ext>
    </p:extLst>
  </p:cSld>
  <p:clrMapOvr>
    <a:masterClrMapping/>
  </p:clrMapOvr>
  <p:transition spd="slow">
    <p:circl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29A57-D5B0-4954-B5D1-4B96E696D2BC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E3ADF-3C64-4D56-8F5E-C24C65B8C2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637162"/>
      </p:ext>
    </p:extLst>
  </p:cSld>
  <p:clrMapOvr>
    <a:masterClrMapping/>
  </p:clrMapOvr>
  <p:transition spd="slow">
    <p:circl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352E0-2EC6-4907-9855-A4CD49A359F7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FCCBA-C78D-4E2C-A4F2-2AB64B886B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835467"/>
      </p:ext>
    </p:extLst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B42F0-572E-4F25-A4FD-758F2C950069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66CA4-AF3F-4102-A629-DF313DE6E4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10299"/>
      </p:ext>
    </p:extLst>
  </p:cSld>
  <p:clrMapOvr>
    <a:masterClrMapping/>
  </p:clrMapOvr>
  <p:transition spd="slow">
    <p:circl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202B1-740F-432F-BE25-271C703FFE99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BF062-EB93-418D-AA3C-5C3AC44C84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476642"/>
      </p:ext>
    </p:extLst>
  </p:cSld>
  <p:clrMapOvr>
    <a:masterClrMapping/>
  </p:clrMapOvr>
  <p:transition spd="slow">
    <p:circl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1B228-4E2B-4C80-B260-E5A599C87B80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8B2E-9F23-4F39-915E-2CF5479AEB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92906"/>
      </p:ext>
    </p:extLst>
  </p:cSld>
  <p:clrMapOvr>
    <a:masterClrMapping/>
  </p:clrMapOvr>
  <p:transition spd="slow">
    <p:circl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29CF4-33BE-49D6-AAD0-5935348233F3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DDACB9-96B2-4913-910D-BE44F19FD1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422655"/>
      </p:ext>
    </p:extLst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E89C6-559D-467A-801F-9399C417E8D1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06190-51CA-4F70-B6BA-ED02BB9B38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72585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EABCE-E4F7-4760-AE58-C0A99C4F51FE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A1B52-88E5-471E-836C-EE2592B65C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720988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81726-DC18-4C27-9CEB-30188BA90DA4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FE880-86F1-48C1-9433-F787D437D8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915975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B34D2-F48D-44DB-AA12-CA58F6468468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CC92A-61B1-430B-8665-FD9F7F271F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73283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AA869-D61A-49FB-934A-3E61AAE0B672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84885-8C52-42D9-93B2-77E66FB638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586307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BF8AE-B0B2-4C94-B287-048797D16850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E2BC2-0D13-439C-B093-A279C3B693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22367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E3BC0-3CA7-44A3-8CC5-0173260B065A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8E22F-90EB-44AF-A9B7-3047DB5917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931443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D0B0FE6-A001-4D9E-A4E3-6C52309A8A07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6AFE5A0-BDF3-481E-8E3E-4668AAF8F3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 spd="slow">
    <p:circl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2B3188A-2C34-435F-A1F7-B3C9B863ED07}" type="datetimeFigureOut">
              <a:rPr lang="zh-CN" altLang="en-US"/>
              <a:pPr>
                <a:defRPr/>
              </a:pPr>
              <a:t>2017/7/4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1428B9C-735E-48FC-A8F8-95BE454B55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ransition spd="slow">
    <p:circl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513"/>
            <a:ext cx="1314450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b="3761"/>
          <a:stretch>
            <a:fillRect/>
          </a:stretch>
        </p:blipFill>
        <p:spPr bwMode="auto">
          <a:xfrm>
            <a:off x="4191000" y="6350"/>
            <a:ext cx="8001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diyiziti.com/Res/Images/Temp/228/017792c7481d4ea7b8bcd81a3b30a9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338262"/>
            <a:ext cx="54292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diyiziti.com/Res/Images/Temp/228/7059e6916b274e75adf5526fb757f8b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2857500"/>
            <a:ext cx="542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iyiziti.com/Res/Images/Temp/228/5b318d76b79d4ebc939766f7cde9668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43" y="4286250"/>
            <a:ext cx="4995863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2" y="15684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有了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数组后该怎么统计</a:t>
            </a:r>
            <a:r>
              <a:rPr lang="en-US" altLang="zh-CN" dirty="0" smtClean="0"/>
              <a:t>[0,n)</a:t>
            </a:r>
            <a:r>
              <a:rPr lang="zh-CN" altLang="en-US" dirty="0" smtClean="0"/>
              <a:t>中符合条件的数</a:t>
            </a:r>
            <a:r>
              <a:rPr lang="zh-CN" altLang="en-US" dirty="0"/>
              <a:t>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前述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对于</a:t>
            </a:r>
            <a:r>
              <a:rPr lang="zh-CN" altLang="en-US" dirty="0">
                <a:solidFill>
                  <a:srgbClr val="FF0000"/>
                </a:solidFill>
              </a:rPr>
              <a:t>一个小于n的数，肯定是从高位到低位出现某一位&lt;n的那一位。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例子</a:t>
            </a:r>
            <a:r>
              <a:rPr lang="en-US" altLang="zh-CN" dirty="0" smtClean="0">
                <a:solidFill>
                  <a:srgbClr val="FF0000"/>
                </a:solidFill>
              </a:rPr>
              <a:t>:     </a:t>
            </a:r>
            <a:r>
              <a:rPr lang="en-US" altLang="zh-CN" dirty="0" smtClean="0"/>
              <a:t>n=756525    </a:t>
            </a:r>
            <a:r>
              <a:rPr lang="zh-CN" altLang="en-US" dirty="0" smtClean="0"/>
              <a:t>统计</a:t>
            </a:r>
            <a:r>
              <a:rPr lang="en-US" altLang="zh-CN" dirty="0" smtClean="0"/>
              <a:t>[0,756525)</a:t>
            </a:r>
            <a:r>
              <a:rPr lang="zh-CN" altLang="en-US" dirty="0" smtClean="0"/>
              <a:t>中符合条件的数</a:t>
            </a:r>
            <a:r>
              <a:rPr lang="zh-CN" altLang="en-US" dirty="0"/>
              <a:t>数字长度为</a:t>
            </a:r>
            <a:r>
              <a:rPr lang="en-US" altLang="zh-CN" dirty="0" smtClean="0"/>
              <a:t>6</a:t>
            </a:r>
          </a:p>
          <a:p>
            <a:pPr marL="0" indent="0">
              <a:buNone/>
            </a:pPr>
            <a:r>
              <a:rPr lang="zh-CN" altLang="en-US" dirty="0" smtClean="0"/>
              <a:t>第一步我们看首位 统计长度为</a:t>
            </a:r>
            <a:r>
              <a:rPr lang="en-US" altLang="zh-CN" dirty="0" smtClean="0"/>
              <a:t>6</a:t>
            </a:r>
            <a:r>
              <a:rPr lang="zh-CN" altLang="en-US" dirty="0" smtClean="0"/>
              <a:t>但高位小于</a:t>
            </a:r>
            <a:r>
              <a:rPr lang="en-US" altLang="zh-CN" dirty="0" smtClean="0"/>
              <a:t>7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[6][0-6]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[6][0] 000000-099999  </a:t>
            </a:r>
            <a:r>
              <a:rPr lang="zh-CN" altLang="en-US" dirty="0" smtClean="0"/>
              <a:t>加上这些区间满足条件的数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/>
              <a:t>d</a:t>
            </a:r>
            <a:r>
              <a:rPr lang="en-US" altLang="zh-CN" dirty="0" err="1" smtClean="0"/>
              <a:t>p</a:t>
            </a:r>
            <a:r>
              <a:rPr lang="en-US" altLang="zh-CN" dirty="0" smtClean="0"/>
              <a:t>[6][1] 100000-199999</a:t>
            </a:r>
          </a:p>
          <a:p>
            <a:pPr marL="0" indent="0">
              <a:buNone/>
            </a:pP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[6][6] 600000-699999      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700000-756524</a:t>
            </a:r>
          </a:p>
        </p:txBody>
      </p:sp>
    </p:spTree>
    <p:extLst>
      <p:ext uri="{BB962C8B-B14F-4D97-AF65-F5344CB8AC3E}">
        <p14:creationId xmlns:p14="http://schemas.microsoft.com/office/powerpoint/2010/main" val="106956755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步我们看第二位  统计长度为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但高位小于</a:t>
            </a:r>
            <a:r>
              <a:rPr lang="en-US" altLang="zh-CN" dirty="0" smtClean="0"/>
              <a:t>5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[5][0-4]</a:t>
            </a:r>
          </a:p>
          <a:p>
            <a:pPr marL="0" indent="0">
              <a:buNone/>
            </a:pPr>
            <a:r>
              <a:rPr lang="zh-CN" altLang="en-US" dirty="0" smtClean="0"/>
              <a:t>此时默认首位为</a:t>
            </a:r>
            <a:r>
              <a:rPr lang="en-US" altLang="zh-CN" dirty="0" smtClean="0"/>
              <a:t>7</a:t>
            </a:r>
            <a:r>
              <a:rPr lang="zh-CN" altLang="en-US" dirty="0" smtClean="0"/>
              <a:t>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[5][0] 7</a:t>
            </a:r>
            <a:r>
              <a:rPr lang="en-US" altLang="zh-CN" dirty="0" smtClean="0">
                <a:solidFill>
                  <a:srgbClr val="FF0000"/>
                </a:solidFill>
              </a:rPr>
              <a:t>00000</a:t>
            </a:r>
            <a:r>
              <a:rPr lang="en-US" altLang="zh-CN" dirty="0" smtClean="0"/>
              <a:t>-7</a:t>
            </a:r>
            <a:r>
              <a:rPr lang="en-US" altLang="zh-CN" dirty="0" smtClean="0">
                <a:solidFill>
                  <a:srgbClr val="FF0000"/>
                </a:solidFill>
              </a:rPr>
              <a:t>09999      </a:t>
            </a:r>
            <a:r>
              <a:rPr lang="zh-CN" altLang="en-US" dirty="0" smtClean="0"/>
              <a:t>加上</a:t>
            </a:r>
            <a:r>
              <a:rPr lang="zh-CN" altLang="en-US" dirty="0"/>
              <a:t>这些区间满足条件的数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[5][1] 7</a:t>
            </a:r>
            <a:r>
              <a:rPr lang="en-US" altLang="zh-CN" dirty="0" smtClean="0">
                <a:solidFill>
                  <a:srgbClr val="FF0000"/>
                </a:solidFill>
              </a:rPr>
              <a:t>10000</a:t>
            </a:r>
            <a:r>
              <a:rPr lang="en-US" altLang="zh-CN" dirty="0" smtClean="0"/>
              <a:t>-7</a:t>
            </a:r>
            <a:r>
              <a:rPr lang="en-US" altLang="zh-CN" dirty="0" smtClean="0">
                <a:solidFill>
                  <a:srgbClr val="FF0000"/>
                </a:solidFill>
              </a:rPr>
              <a:t>19999</a:t>
            </a:r>
          </a:p>
          <a:p>
            <a:pPr marL="0" indent="0">
              <a:buNone/>
            </a:pP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[5][4] 7</a:t>
            </a:r>
            <a:r>
              <a:rPr lang="en-US" altLang="zh-CN" dirty="0" smtClean="0">
                <a:solidFill>
                  <a:srgbClr val="FF0000"/>
                </a:solidFill>
              </a:rPr>
              <a:t>40000-</a:t>
            </a:r>
            <a:r>
              <a:rPr lang="en-US" altLang="zh-CN" dirty="0" smtClean="0"/>
              <a:t>7</a:t>
            </a:r>
            <a:r>
              <a:rPr lang="en-US" altLang="zh-CN" dirty="0" smtClean="0">
                <a:solidFill>
                  <a:srgbClr val="FF0000"/>
                </a:solidFill>
              </a:rPr>
              <a:t>49999</a:t>
            </a:r>
            <a:r>
              <a:rPr lang="en-US" altLang="zh-CN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750000-756524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3769" y="855107"/>
            <a:ext cx="272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3200" dirty="0" smtClean="0">
                <a:solidFill>
                  <a:srgbClr val="FF0000"/>
                </a:solidFill>
              </a:rPr>
              <a:t>6525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01259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第三步我们看第三位  统计长度为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但高位小于</a:t>
            </a:r>
            <a:r>
              <a:rPr lang="en-US" altLang="zh-CN" dirty="0" smtClean="0"/>
              <a:t>6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[4][0-5]</a:t>
            </a:r>
          </a:p>
          <a:p>
            <a:pPr marL="0" indent="0">
              <a:buNone/>
            </a:pPr>
            <a:r>
              <a:rPr lang="zh-CN" altLang="en-US" dirty="0" smtClean="0"/>
              <a:t>此时默认首两位为</a:t>
            </a:r>
            <a:r>
              <a:rPr lang="en-US" altLang="zh-CN" dirty="0" smtClean="0"/>
              <a:t>75</a:t>
            </a:r>
            <a:r>
              <a:rPr lang="zh-CN" altLang="en-US" dirty="0" smtClean="0"/>
              <a:t>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[4][0] 75</a:t>
            </a:r>
            <a:r>
              <a:rPr lang="en-US" altLang="zh-CN" dirty="0" smtClean="0">
                <a:solidFill>
                  <a:srgbClr val="FF0000"/>
                </a:solidFill>
              </a:rPr>
              <a:t>0000</a:t>
            </a:r>
            <a:r>
              <a:rPr lang="en-US" altLang="zh-CN" dirty="0" smtClean="0"/>
              <a:t>-75</a:t>
            </a:r>
            <a:r>
              <a:rPr lang="en-US" altLang="zh-CN" dirty="0" smtClean="0">
                <a:solidFill>
                  <a:srgbClr val="FF0000"/>
                </a:solidFill>
              </a:rPr>
              <a:t>0999	    </a:t>
            </a:r>
            <a:r>
              <a:rPr lang="zh-CN" altLang="en-US" dirty="0" smtClean="0"/>
              <a:t>加上</a:t>
            </a:r>
            <a:r>
              <a:rPr lang="zh-CN" altLang="en-US" dirty="0"/>
              <a:t>这些区间满足条件的数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[4][1] 75</a:t>
            </a:r>
            <a:r>
              <a:rPr lang="en-US" altLang="zh-CN" dirty="0" smtClean="0">
                <a:solidFill>
                  <a:srgbClr val="FF0000"/>
                </a:solidFill>
              </a:rPr>
              <a:t>1000</a:t>
            </a:r>
            <a:r>
              <a:rPr lang="en-US" altLang="zh-CN" dirty="0" smtClean="0"/>
              <a:t>-75</a:t>
            </a:r>
            <a:r>
              <a:rPr lang="en-US" altLang="zh-CN" dirty="0" smtClean="0">
                <a:solidFill>
                  <a:srgbClr val="FF0000"/>
                </a:solidFill>
              </a:rPr>
              <a:t>1999</a:t>
            </a:r>
          </a:p>
          <a:p>
            <a:pPr marL="0" indent="0">
              <a:buNone/>
            </a:pP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[4][5] 75</a:t>
            </a:r>
            <a:r>
              <a:rPr lang="en-US" altLang="zh-CN" dirty="0" smtClean="0">
                <a:solidFill>
                  <a:srgbClr val="FF0000"/>
                </a:solidFill>
              </a:rPr>
              <a:t>5000-</a:t>
            </a:r>
            <a:r>
              <a:rPr lang="en-US" altLang="zh-CN" dirty="0" smtClean="0"/>
              <a:t>75</a:t>
            </a:r>
            <a:r>
              <a:rPr lang="en-US" altLang="zh-CN" dirty="0" smtClean="0">
                <a:solidFill>
                  <a:srgbClr val="FF0000"/>
                </a:solidFill>
              </a:rPr>
              <a:t>5999</a:t>
            </a:r>
            <a:r>
              <a:rPr lang="en-US" altLang="zh-CN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756000-756524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3769" y="855107"/>
            <a:ext cx="272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75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sz="3200" dirty="0" smtClean="0">
                <a:solidFill>
                  <a:srgbClr val="FF0000"/>
                </a:solidFill>
              </a:rPr>
              <a:t>525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6232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第四步我们看第四位  统计长度为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但高位小于</a:t>
            </a:r>
            <a:r>
              <a:rPr lang="en-US" altLang="zh-CN" dirty="0" smtClean="0"/>
              <a:t>5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[3][0-4]</a:t>
            </a:r>
          </a:p>
          <a:p>
            <a:pPr marL="0" indent="0">
              <a:buNone/>
            </a:pPr>
            <a:r>
              <a:rPr lang="zh-CN" altLang="en-US" dirty="0" smtClean="0"/>
              <a:t>此时默认首三位为</a:t>
            </a:r>
            <a:r>
              <a:rPr lang="en-US" altLang="zh-CN" dirty="0" smtClean="0"/>
              <a:t>756</a:t>
            </a:r>
            <a:r>
              <a:rPr lang="zh-CN" altLang="en-US" dirty="0" smtClean="0"/>
              <a:t>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[3][0] 756</a:t>
            </a:r>
            <a:r>
              <a:rPr lang="en-US" altLang="zh-CN" dirty="0" smtClean="0">
                <a:solidFill>
                  <a:srgbClr val="FF0000"/>
                </a:solidFill>
              </a:rPr>
              <a:t>000</a:t>
            </a:r>
            <a:r>
              <a:rPr lang="en-US" altLang="zh-CN" dirty="0" smtClean="0"/>
              <a:t>-756</a:t>
            </a:r>
            <a:r>
              <a:rPr lang="en-US" altLang="zh-CN" dirty="0" smtClean="0">
                <a:solidFill>
                  <a:srgbClr val="FF0000"/>
                </a:solidFill>
              </a:rPr>
              <a:t>099     </a:t>
            </a:r>
            <a:r>
              <a:rPr lang="zh-CN" altLang="en-US" dirty="0" smtClean="0"/>
              <a:t>加上</a:t>
            </a:r>
            <a:r>
              <a:rPr lang="zh-CN" altLang="en-US" dirty="0"/>
              <a:t>这些区间满足条件的数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[3][1] 756</a:t>
            </a:r>
            <a:r>
              <a:rPr lang="en-US" altLang="zh-CN" dirty="0" smtClean="0">
                <a:solidFill>
                  <a:srgbClr val="FF0000"/>
                </a:solidFill>
              </a:rPr>
              <a:t>100</a:t>
            </a:r>
            <a:r>
              <a:rPr lang="en-US" altLang="zh-CN" dirty="0" smtClean="0"/>
              <a:t>-756</a:t>
            </a:r>
            <a:r>
              <a:rPr lang="en-US" altLang="zh-CN" dirty="0" smtClean="0">
                <a:solidFill>
                  <a:srgbClr val="FF0000"/>
                </a:solidFill>
              </a:rPr>
              <a:t>199</a:t>
            </a:r>
          </a:p>
          <a:p>
            <a:pPr marL="0" indent="0">
              <a:buNone/>
            </a:pPr>
            <a:r>
              <a:rPr lang="en-US" altLang="zh-CN" dirty="0" smtClean="0"/>
              <a:t>…</a:t>
            </a:r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[3][4] 756</a:t>
            </a:r>
            <a:r>
              <a:rPr lang="en-US" altLang="zh-CN" dirty="0" smtClean="0">
                <a:solidFill>
                  <a:srgbClr val="FF0000"/>
                </a:solidFill>
              </a:rPr>
              <a:t>400-</a:t>
            </a:r>
            <a:r>
              <a:rPr lang="en-US" altLang="zh-CN" dirty="0" smtClean="0"/>
              <a:t>756</a:t>
            </a:r>
            <a:r>
              <a:rPr lang="en-US" altLang="zh-CN" dirty="0" smtClean="0">
                <a:solidFill>
                  <a:srgbClr val="FF0000"/>
                </a:solidFill>
              </a:rPr>
              <a:t>499</a:t>
            </a:r>
            <a:r>
              <a:rPr lang="en-US" altLang="zh-CN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756500-756524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3769" y="855107"/>
            <a:ext cx="272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756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altLang="zh-CN" sz="3200" dirty="0" smtClean="0">
                <a:solidFill>
                  <a:srgbClr val="FF0000"/>
                </a:solidFill>
              </a:rPr>
              <a:t>25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6232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第五步我们看第五位  统计长度为</a:t>
            </a:r>
            <a:r>
              <a:rPr lang="en-US" altLang="zh-CN" dirty="0"/>
              <a:t>2</a:t>
            </a:r>
            <a:r>
              <a:rPr lang="zh-CN" altLang="en-US" dirty="0" smtClean="0"/>
              <a:t>但高位小于</a:t>
            </a:r>
            <a:r>
              <a:rPr lang="en-US" altLang="zh-CN" dirty="0"/>
              <a:t>2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[2][0-1]</a:t>
            </a:r>
          </a:p>
          <a:p>
            <a:pPr marL="0" indent="0">
              <a:buNone/>
            </a:pPr>
            <a:r>
              <a:rPr lang="zh-CN" altLang="en-US" dirty="0" smtClean="0"/>
              <a:t>此时默认首四位为</a:t>
            </a:r>
            <a:r>
              <a:rPr lang="en-US" altLang="zh-CN" dirty="0" smtClean="0"/>
              <a:t>7565</a:t>
            </a:r>
            <a:r>
              <a:rPr lang="zh-CN" altLang="en-US" dirty="0" smtClean="0"/>
              <a:t>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[2][0] 7565</a:t>
            </a:r>
            <a:r>
              <a:rPr lang="en-US" altLang="zh-CN" dirty="0" smtClean="0">
                <a:solidFill>
                  <a:srgbClr val="FF0000"/>
                </a:solidFill>
              </a:rPr>
              <a:t>00</a:t>
            </a:r>
            <a:r>
              <a:rPr lang="en-US" altLang="zh-CN" dirty="0" smtClean="0"/>
              <a:t>-7565</a:t>
            </a:r>
            <a:r>
              <a:rPr lang="en-US" altLang="zh-CN" dirty="0" smtClean="0">
                <a:solidFill>
                  <a:srgbClr val="FF0000"/>
                </a:solidFill>
              </a:rPr>
              <a:t>09        </a:t>
            </a:r>
            <a:r>
              <a:rPr lang="zh-CN" altLang="en-US" dirty="0" smtClean="0"/>
              <a:t>加上</a:t>
            </a:r>
            <a:r>
              <a:rPr lang="zh-CN" altLang="en-US" dirty="0"/>
              <a:t>这些区间满足条件的数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[2][1] 7565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dirty="0" smtClean="0"/>
              <a:t>-7565</a:t>
            </a:r>
            <a:r>
              <a:rPr lang="en-US" altLang="zh-CN" dirty="0" smtClean="0">
                <a:solidFill>
                  <a:srgbClr val="FF0000"/>
                </a:solidFill>
              </a:rPr>
              <a:t>19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			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756520-756524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93769" y="855107"/>
            <a:ext cx="272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7565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zh-CN" sz="3200" dirty="0" smtClean="0">
                <a:solidFill>
                  <a:srgbClr val="FF0000"/>
                </a:solidFill>
              </a:rPr>
              <a:t>5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10951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第六步我们看第六位  统计长度为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但高位小于</a:t>
            </a:r>
            <a:r>
              <a:rPr lang="en-US" altLang="zh-CN" dirty="0" smtClean="0"/>
              <a:t>5</a:t>
            </a:r>
            <a:r>
              <a:rPr lang="zh-CN" altLang="en-US" dirty="0" smtClean="0"/>
              <a:t>的 即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[1][0-4]</a:t>
            </a:r>
          </a:p>
          <a:p>
            <a:pPr marL="0" indent="0">
              <a:buNone/>
            </a:pPr>
            <a:r>
              <a:rPr lang="zh-CN" altLang="en-US" dirty="0" smtClean="0"/>
              <a:t>此时默认首四位为</a:t>
            </a:r>
            <a:r>
              <a:rPr lang="en-US" altLang="zh-CN" dirty="0" smtClean="0"/>
              <a:t>75652</a:t>
            </a:r>
            <a:r>
              <a:rPr lang="zh-CN" altLang="en-US" dirty="0" smtClean="0"/>
              <a:t>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[1][</a:t>
            </a:r>
            <a:r>
              <a:rPr lang="en-US" altLang="zh-CN" dirty="0"/>
              <a:t>0] </a:t>
            </a:r>
            <a:r>
              <a:rPr lang="en-US" altLang="zh-CN" dirty="0" smtClean="0"/>
              <a:t>75652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r>
              <a:rPr lang="en-US" altLang="zh-CN" dirty="0" smtClean="0"/>
              <a:t>- 75652</a:t>
            </a:r>
            <a:r>
              <a:rPr lang="en-US" altLang="zh-CN" dirty="0" smtClean="0">
                <a:solidFill>
                  <a:srgbClr val="FF0000"/>
                </a:solidFill>
              </a:rPr>
              <a:t>0     </a:t>
            </a:r>
            <a:r>
              <a:rPr lang="zh-CN" altLang="en-US" dirty="0"/>
              <a:t>加上这些区间满足条件的数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[1][</a:t>
            </a:r>
            <a:r>
              <a:rPr lang="en-US" altLang="zh-CN" dirty="0"/>
              <a:t>1] </a:t>
            </a:r>
            <a:r>
              <a:rPr lang="en-US" altLang="zh-CN" dirty="0" smtClean="0"/>
              <a:t>75652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- 75652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…</a:t>
            </a:r>
          </a:p>
          <a:p>
            <a:pPr marL="0" indent="0">
              <a:buNone/>
            </a:pPr>
            <a:r>
              <a:rPr lang="en-US" altLang="zh-CN" dirty="0" err="1" smtClean="0"/>
              <a:t>dp</a:t>
            </a:r>
            <a:r>
              <a:rPr lang="en-US" altLang="zh-CN" dirty="0" smtClean="0"/>
              <a:t>[1][</a:t>
            </a:r>
            <a:r>
              <a:rPr lang="en-US" altLang="zh-CN" dirty="0"/>
              <a:t>4] </a:t>
            </a:r>
            <a:r>
              <a:rPr lang="en-US" altLang="zh-CN" dirty="0" smtClean="0"/>
              <a:t>75652</a:t>
            </a:r>
            <a:r>
              <a:rPr lang="en-US" altLang="zh-CN" dirty="0" smtClean="0">
                <a:solidFill>
                  <a:srgbClr val="FF0000"/>
                </a:solidFill>
              </a:rPr>
              <a:t>4-</a:t>
            </a:r>
            <a:r>
              <a:rPr lang="en-US" altLang="zh-CN" dirty="0" smtClean="0"/>
              <a:t> 75652</a:t>
            </a:r>
            <a:r>
              <a:rPr lang="en-US" altLang="zh-CN" dirty="0" smtClean="0">
                <a:solidFill>
                  <a:srgbClr val="FF0000"/>
                </a:solidFill>
              </a:rPr>
              <a:t>4 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 smtClean="0">
                <a:solidFill>
                  <a:srgbClr val="FF0000"/>
                </a:solidFill>
              </a:rPr>
              <a:t>此时缺了什么</a:t>
            </a:r>
            <a:r>
              <a:rPr lang="en-US" altLang="zh-CN" dirty="0" smtClean="0">
                <a:solidFill>
                  <a:srgbClr val="FF0000"/>
                </a:solidFill>
              </a:rPr>
              <a:t>? </a:t>
            </a:r>
            <a:r>
              <a:rPr lang="zh-CN" altLang="en-US" dirty="0" smtClean="0">
                <a:solidFill>
                  <a:srgbClr val="FF0000"/>
                </a:solidFill>
              </a:rPr>
              <a:t>什么都不缺了</a:t>
            </a:r>
            <a:r>
              <a:rPr lang="en-US" altLang="zh-CN" dirty="0" err="1" smtClean="0">
                <a:solidFill>
                  <a:srgbClr val="FF0000"/>
                </a:solidFill>
              </a:rPr>
              <a:t>OvO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至此 把这些加起来就是 </a:t>
            </a:r>
            <a:r>
              <a:rPr lang="en-US" altLang="zh-CN" dirty="0" smtClean="0">
                <a:solidFill>
                  <a:srgbClr val="FF0000"/>
                </a:solidFill>
              </a:rPr>
              <a:t>[0,756525)</a:t>
            </a:r>
            <a:r>
              <a:rPr lang="zh-CN" altLang="en-US" dirty="0" smtClean="0">
                <a:solidFill>
                  <a:srgbClr val="FF0000"/>
                </a:solidFill>
              </a:rPr>
              <a:t>满足条件的数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93769" y="855107"/>
            <a:ext cx="2728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75652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1113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1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924847" y="4995863"/>
            <a:ext cx="2273378" cy="420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defRPr/>
            </a:pP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We’re </a:t>
            </a:r>
            <a:r>
              <a:rPr lang="en-US" sz="2135" noProof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he </a:t>
            </a: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best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0413" y="457200"/>
            <a:ext cx="552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/>
              <a:t>hdu2089-</a:t>
            </a:r>
            <a:r>
              <a:rPr lang="zh-CN" altLang="en-US" sz="3600" b="1" dirty="0" smtClean="0"/>
              <a:t>不要</a:t>
            </a:r>
            <a:r>
              <a:rPr lang="en-US" altLang="zh-CN" sz="3600" b="1" dirty="0" smtClean="0"/>
              <a:t>62</a:t>
            </a:r>
            <a:endParaRPr lang="zh-CN" altLang="en-US" sz="3600" b="1" dirty="0"/>
          </a:p>
        </p:txBody>
      </p:sp>
      <p:sp>
        <p:nvSpPr>
          <p:cNvPr id="4" name="矩形 3"/>
          <p:cNvSpPr/>
          <p:nvPr/>
        </p:nvSpPr>
        <p:spPr>
          <a:xfrm>
            <a:off x="908142" y="2617678"/>
            <a:ext cx="1128385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给定区间[n,m]，求在n到m中没有</a:t>
            </a:r>
            <a:r>
              <a:rPr lang="zh-CN" altLang="en-US" sz="3200" dirty="0">
                <a:latin typeface="Tw Cen MT"/>
              </a:rPr>
              <a:t>“</a:t>
            </a:r>
            <a:r>
              <a:rPr lang="zh-CN" altLang="en-US" sz="3200" dirty="0"/>
              <a:t>62</a:t>
            </a:r>
            <a:r>
              <a:rPr lang="zh-CN" altLang="en-US" sz="3200" dirty="0">
                <a:latin typeface="Tw Cen MT"/>
              </a:rPr>
              <a:t>“</a:t>
            </a:r>
            <a:r>
              <a:rPr lang="zh-CN" altLang="en-US" sz="3200" dirty="0"/>
              <a:t>或</a:t>
            </a:r>
            <a:r>
              <a:rPr lang="zh-CN" altLang="en-US" sz="3200" dirty="0">
                <a:latin typeface="Tw Cen MT"/>
              </a:rPr>
              <a:t>“</a:t>
            </a:r>
            <a:r>
              <a:rPr lang="zh-CN" altLang="en-US" sz="3200" dirty="0"/>
              <a:t>4</a:t>
            </a:r>
            <a:r>
              <a:rPr lang="zh-CN" altLang="en-US" sz="3200" dirty="0">
                <a:latin typeface="Tw Cen MT"/>
              </a:rPr>
              <a:t>“</a:t>
            </a:r>
            <a:r>
              <a:rPr lang="zh-CN" altLang="en-US" sz="3200" dirty="0"/>
              <a:t>的数的个数。</a:t>
            </a:r>
          </a:p>
          <a:p>
            <a:endParaRPr lang="en-US" altLang="zh-CN" sz="3200" dirty="0"/>
          </a:p>
          <a:p>
            <a:r>
              <a:rPr lang="zh-CN" altLang="en-US" sz="3200" dirty="0" smtClean="0"/>
              <a:t>如</a:t>
            </a:r>
            <a:r>
              <a:rPr lang="zh-CN" altLang="en-US" sz="3200" dirty="0"/>
              <a:t>62315包含62，88914包含4，这两个数都是不合法的。</a:t>
            </a:r>
          </a:p>
          <a:p>
            <a:r>
              <a:rPr lang="zh-CN" altLang="en-US" sz="3200" dirty="0" smtClean="0"/>
              <a:t>                                         </a:t>
            </a:r>
            <a:r>
              <a:rPr lang="zh-CN" altLang="en-US" sz="3200" dirty="0" smtClean="0">
                <a:solidFill>
                  <a:srgbClr val="FF0000"/>
                </a:solidFill>
              </a:rPr>
              <a:t>0</a:t>
            </a:r>
            <a:r>
              <a:rPr lang="zh-CN" altLang="en-US" sz="3200" dirty="0">
                <a:solidFill>
                  <a:srgbClr val="FF0000"/>
                </a:solidFill>
              </a:rPr>
              <a:t>&lt;n&lt;=m&lt;</a:t>
            </a:r>
            <a:r>
              <a:rPr lang="zh-CN" altLang="en-US" sz="3200" dirty="0" smtClean="0">
                <a:solidFill>
                  <a:srgbClr val="FF0000"/>
                </a:solidFill>
              </a:rPr>
              <a:t>1000000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此</a:t>
            </a:r>
            <a:r>
              <a:rPr lang="zh-CN" altLang="en-US" sz="3200" dirty="0" smtClean="0">
                <a:solidFill>
                  <a:srgbClr val="FF0000"/>
                </a:solidFill>
              </a:rPr>
              <a:t>题可暴力 但若范围变</a:t>
            </a:r>
            <a:r>
              <a:rPr lang="zh-CN" altLang="en-US" sz="3200" dirty="0">
                <a:solidFill>
                  <a:srgbClr val="FF0000"/>
                </a:solidFill>
              </a:rPr>
              <a:t>大呢</a:t>
            </a:r>
            <a:r>
              <a:rPr lang="en-US" altLang="zh-CN" sz="3200" dirty="0" smtClean="0">
                <a:solidFill>
                  <a:srgbClr val="FF0000"/>
                </a:solidFill>
              </a:rPr>
              <a:t>? </a:t>
            </a:r>
            <a:r>
              <a:rPr lang="zh-CN" altLang="en-US" sz="3200" dirty="0">
                <a:solidFill>
                  <a:srgbClr val="FF0000"/>
                </a:solidFill>
              </a:rPr>
              <a:t>0&lt;n&lt;=m&lt;</a:t>
            </a:r>
            <a:r>
              <a:rPr lang="zh-CN" altLang="en-US" sz="3200" dirty="0" smtClean="0">
                <a:solidFill>
                  <a:srgbClr val="FF0000"/>
                </a:solidFill>
              </a:rPr>
              <a:t>1000000</a:t>
            </a:r>
            <a:r>
              <a:rPr lang="en-US" altLang="zh-CN" sz="3200" dirty="0" smtClean="0">
                <a:solidFill>
                  <a:srgbClr val="FF0000"/>
                </a:solidFill>
              </a:rPr>
              <a:t>000?</a:t>
            </a: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这时就需要数位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dp</a:t>
            </a:r>
            <a:r>
              <a:rPr lang="zh-CN" altLang="en-US" sz="3200" dirty="0" smtClean="0">
                <a:solidFill>
                  <a:srgbClr val="FF0000"/>
                </a:solidFill>
              </a:rPr>
              <a:t>了</a:t>
            </a:r>
            <a:endParaRPr lang="en-US" altLang="zh-CN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94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32226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解题</a:t>
            </a:r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确定</a:t>
            </a:r>
            <a:r>
              <a:rPr lang="en-US" altLang="zh-CN" dirty="0" err="1" smtClean="0"/>
              <a:t>dp</a:t>
            </a:r>
            <a:r>
              <a:rPr lang="zh-CN" altLang="en-US" dirty="0" smtClean="0"/>
              <a:t>数组 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][j]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为长度 </a:t>
            </a:r>
            <a:r>
              <a:rPr lang="en-US" altLang="zh-CN" dirty="0" smtClean="0"/>
              <a:t>j</a:t>
            </a:r>
            <a:r>
              <a:rPr lang="zh-CN" altLang="en-US" dirty="0" smtClean="0"/>
              <a:t>为最高位的那个数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那么这题长度最多不超过</a:t>
            </a:r>
            <a:r>
              <a:rPr lang="en-US" altLang="zh-CN" dirty="0" smtClean="0"/>
              <a:t>7 j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0-9  </a:t>
            </a:r>
            <a:r>
              <a:rPr lang="zh-CN" altLang="en-US" dirty="0" smtClean="0"/>
              <a:t>考虑开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[10][10]</a:t>
            </a:r>
            <a:r>
              <a:rPr lang="zh-CN" altLang="en-US" dirty="0" smtClean="0"/>
              <a:t>就够了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初始化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[0][0]=1  </a:t>
            </a:r>
            <a:r>
              <a:rPr lang="en-US" altLang="zh-CN" dirty="0" smtClean="0">
                <a:solidFill>
                  <a:srgbClr val="FF0000"/>
                </a:solidFill>
              </a:rPr>
              <a:t>//</a:t>
            </a:r>
            <a:r>
              <a:rPr lang="zh-CN" altLang="en-US" dirty="0" smtClean="0">
                <a:solidFill>
                  <a:srgbClr val="FF0000"/>
                </a:solidFill>
              </a:rPr>
              <a:t>重要 后面的都是基于这个推的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for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int</a:t>
            </a:r>
            <a:r>
              <a:rPr lang="en-US" altLang="zh-CN" dirty="0"/>
              <a:t> </a:t>
            </a:r>
            <a:r>
              <a:rPr lang="en-US" altLang="zh-CN" dirty="0" err="1"/>
              <a:t>i</a:t>
            </a:r>
            <a:r>
              <a:rPr lang="en-US" altLang="zh-CN" dirty="0"/>
              <a:t>=1;i&lt;=7;i</a:t>
            </a:r>
            <a:r>
              <a:rPr lang="en-US" altLang="zh-CN" dirty="0" smtClean="0"/>
              <a:t>++)</a:t>
            </a:r>
            <a:r>
              <a:rPr lang="en-US" altLang="zh-CN" dirty="0"/>
              <a:t>    </a:t>
            </a:r>
            <a:r>
              <a:rPr lang="en-US" altLang="zh-CN" dirty="0" smtClean="0"/>
              <a:t>//</a:t>
            </a:r>
            <a:r>
              <a:rPr lang="zh-CN" altLang="en-US" dirty="0" smtClean="0"/>
              <a:t>枚举</a:t>
            </a:r>
            <a:r>
              <a:rPr lang="en-US" altLang="zh-CN" dirty="0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即长度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      </a:t>
            </a:r>
            <a:r>
              <a:rPr lang="en-US" altLang="zh-CN" dirty="0" smtClean="0"/>
              <a:t>	</a:t>
            </a:r>
            <a:r>
              <a:rPr lang="en-US" altLang="zh-CN" b="1" dirty="0" smtClean="0"/>
              <a:t>for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int</a:t>
            </a:r>
            <a:r>
              <a:rPr lang="en-US" altLang="zh-CN" dirty="0"/>
              <a:t> j=0;j&lt;=9;j</a:t>
            </a:r>
            <a:r>
              <a:rPr lang="en-US" altLang="zh-CN" dirty="0" smtClean="0"/>
              <a:t>++)</a:t>
            </a:r>
            <a:r>
              <a:rPr lang="en-US" altLang="zh-CN" dirty="0"/>
              <a:t>    </a:t>
            </a:r>
            <a:r>
              <a:rPr lang="en-US" altLang="zh-CN" dirty="0" smtClean="0"/>
              <a:t>//</a:t>
            </a:r>
            <a:r>
              <a:rPr lang="zh-CN" altLang="en-US" dirty="0" smtClean="0"/>
              <a:t>枚举 最高位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      </a:t>
            </a:r>
            <a:r>
              <a:rPr lang="en-US" altLang="zh-CN" dirty="0" smtClean="0"/>
              <a:t>	      </a:t>
            </a:r>
            <a:r>
              <a:rPr lang="en-US" altLang="zh-CN" b="1" dirty="0" smtClean="0"/>
              <a:t>for</a:t>
            </a:r>
            <a:r>
              <a:rPr lang="en-US" altLang="zh-CN" dirty="0" smtClean="0"/>
              <a:t>(</a:t>
            </a:r>
            <a:r>
              <a:rPr lang="en-US" altLang="zh-CN" b="1" dirty="0" err="1" smtClean="0"/>
              <a:t>int</a:t>
            </a:r>
            <a:r>
              <a:rPr lang="en-US" altLang="zh-CN" dirty="0"/>
              <a:t> k=0;k&lt;=9;k</a:t>
            </a:r>
            <a:r>
              <a:rPr lang="en-US" altLang="zh-CN" dirty="0" smtClean="0"/>
              <a:t>++)</a:t>
            </a:r>
            <a:r>
              <a:rPr lang="en-US" altLang="zh-CN" dirty="0"/>
              <a:t>    </a:t>
            </a:r>
            <a:r>
              <a:rPr lang="en-US" altLang="zh-CN" dirty="0" smtClean="0"/>
              <a:t>//</a:t>
            </a:r>
            <a:r>
              <a:rPr lang="zh-CN" altLang="en-US" dirty="0" smtClean="0"/>
              <a:t>枚举</a:t>
            </a:r>
            <a:r>
              <a:rPr lang="en-US" altLang="zh-CN" dirty="0" smtClean="0"/>
              <a:t>i-1</a:t>
            </a:r>
            <a:r>
              <a:rPr lang="zh-CN" altLang="en-US" dirty="0" smtClean="0"/>
              <a:t>长度时的首位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      </a:t>
            </a:r>
            <a:r>
              <a:rPr lang="en-US" altLang="zh-CN" dirty="0" smtClean="0"/>
              <a:t>		</a:t>
            </a:r>
            <a:r>
              <a:rPr lang="en-US" altLang="zh-CN" b="1" dirty="0" smtClean="0"/>
              <a:t>if</a:t>
            </a:r>
            <a:r>
              <a:rPr lang="en-US" altLang="zh-CN" dirty="0" smtClean="0"/>
              <a:t>(j</a:t>
            </a:r>
            <a:r>
              <a:rPr lang="en-US" altLang="zh-CN" dirty="0"/>
              <a:t>!=4&amp;&amp;!(j==6&amp;&amp;k==2</a:t>
            </a:r>
            <a:r>
              <a:rPr lang="en-US" altLang="zh-CN" dirty="0" smtClean="0"/>
              <a:t>)) </a:t>
            </a:r>
            <a:r>
              <a:rPr lang="en-US" altLang="zh-CN" dirty="0"/>
              <a:t>    </a:t>
            </a:r>
            <a:r>
              <a:rPr lang="en-US" altLang="zh-CN" dirty="0" smtClean="0"/>
              <a:t>//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altLang="zh-CN" dirty="0" smtClean="0">
                <a:solidFill>
                  <a:srgbClr val="FF0000"/>
                </a:solidFill>
              </a:rPr>
              <a:t>23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     </a:t>
            </a:r>
            <a:r>
              <a:rPr lang="en-US" altLang="zh-CN" dirty="0" smtClean="0"/>
              <a:t>		</a:t>
            </a:r>
            <a:r>
              <a:rPr lang="en-US" altLang="zh-CN" dirty="0"/>
              <a:t> 	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/>
              <a:t>][j]+=</a:t>
            </a:r>
            <a:r>
              <a:rPr lang="en-US" altLang="zh-CN" dirty="0" err="1"/>
              <a:t>dp</a:t>
            </a:r>
            <a:r>
              <a:rPr lang="en-US" altLang="zh-CN" dirty="0"/>
              <a:t>[i-1][k];    </a:t>
            </a:r>
            <a:endParaRPr lang="en-US" altLang="zh-C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543676" y="242888"/>
            <a:ext cx="5186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给定区间[n,m]，求在n到m中没有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62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或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4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的数的个数。</a:t>
            </a:r>
          </a:p>
          <a:p>
            <a:endParaRPr lang="en-US" altLang="zh-CN" dirty="0"/>
          </a:p>
          <a:p>
            <a:r>
              <a:rPr lang="zh-CN" altLang="en-US" dirty="0"/>
              <a:t>如62315包含62，88914包含4，这两个数都是不合法的。</a:t>
            </a:r>
          </a:p>
          <a:p>
            <a:r>
              <a:rPr lang="zh-CN" altLang="en-US" dirty="0"/>
              <a:t>                                         </a:t>
            </a:r>
            <a:r>
              <a:rPr lang="zh-CN" altLang="en-US" dirty="0">
                <a:solidFill>
                  <a:srgbClr val="FF0000"/>
                </a:solidFill>
              </a:rPr>
              <a:t>0&lt;n&lt;=m</a:t>
            </a:r>
            <a:r>
              <a:rPr lang="zh-CN" altLang="en-US" dirty="0" smtClean="0">
                <a:solidFill>
                  <a:srgbClr val="FF0000"/>
                </a:solidFill>
              </a:rPr>
              <a:t>&lt;1000000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49580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322263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解题</a:t>
            </a:r>
            <a:r>
              <a:rPr lang="en-US" altLang="zh-CN" dirty="0" smtClean="0"/>
              <a:t>Step2</a:t>
            </a:r>
            <a:endParaRPr lang="zh-CN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13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写求</a:t>
            </a:r>
            <a:r>
              <a:rPr lang="en-US" altLang="zh-CN" dirty="0" smtClean="0"/>
              <a:t>[0,n)</a:t>
            </a:r>
            <a:r>
              <a:rPr lang="zh-CN" altLang="en-US" dirty="0" smtClean="0"/>
              <a:t>的函数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cal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3676" y="242888"/>
            <a:ext cx="5186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给定区间[n,m]，求在n到m中没有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62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或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4</a:t>
            </a:r>
            <a:r>
              <a:rPr lang="zh-CN" altLang="en-US" dirty="0">
                <a:latin typeface="Tw Cen MT"/>
              </a:rPr>
              <a:t>“</a:t>
            </a:r>
            <a:r>
              <a:rPr lang="zh-CN" altLang="en-US" dirty="0"/>
              <a:t>的数的个数。</a:t>
            </a:r>
          </a:p>
          <a:p>
            <a:endParaRPr lang="en-US" altLang="zh-CN" dirty="0"/>
          </a:p>
          <a:p>
            <a:r>
              <a:rPr lang="zh-CN" altLang="en-US" dirty="0"/>
              <a:t>如62315包含62，88914包含4，这两个数都是不合法的。</a:t>
            </a:r>
          </a:p>
          <a:p>
            <a:r>
              <a:rPr lang="zh-CN" altLang="en-US" dirty="0"/>
              <a:t>                                         </a:t>
            </a:r>
            <a:r>
              <a:rPr lang="zh-CN" altLang="en-US" dirty="0">
                <a:solidFill>
                  <a:srgbClr val="FF0000"/>
                </a:solidFill>
              </a:rPr>
              <a:t>0&lt;n&lt;=m&lt;1000000</a:t>
            </a:r>
          </a:p>
          <a:p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54907" y="2314277"/>
            <a:ext cx="10777537" cy="4616648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int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cal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D3E8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int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D3E8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t)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int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count=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String s=String.valueOf(t);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for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int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i=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;i&lt;s.length();i++){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for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int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k=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0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;k&lt;(s.charAt(i)-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'0'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);k++){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(k!=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4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&amp;&amp;!(i&gt;=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&amp;&amp;s.charAt(i-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)==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'6'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&amp;&amp;k==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2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count+=dp[s.length()-i][k];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}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(s.charAt(i)==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'4'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break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(i&gt;=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if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(s.charAt(i)==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'2'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&amp;&amp;s.charAt(i-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0086B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1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)==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183691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'6'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)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break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	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return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 count;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34" charset="-122"/>
                <a:ea typeface="Menlo"/>
                <a:cs typeface="宋体" pitchFamily="2" charset="-122"/>
              </a:rPr>
              <a:t>} 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6813" y="2670691"/>
            <a:ext cx="314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我习惯将数字转成字符串处理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你们可以将数字从高位一位位分解存在数组里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6857" y="4000500"/>
            <a:ext cx="25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注意限制条件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9275" y="1729770"/>
            <a:ext cx="3743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6123499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656211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6400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30672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847724" y="2336800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中场休息</a:t>
            </a:r>
            <a:r>
              <a:rPr lang="en-US" altLang="zh-CN" dirty="0" err="1" smtClean="0"/>
              <a:t>OuO</a:t>
            </a:r>
            <a:r>
              <a:rPr lang="en-US" altLang="zh-CN" dirty="0" smtClean="0"/>
              <a:t>(5-10min)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1985962"/>
            <a:ext cx="4476750" cy="46577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35331" y="862786"/>
            <a:ext cx="8039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/>
              <a:t>(｡</a:t>
            </a:r>
            <a:r>
              <a:rPr lang="zh-CN" altLang="el-GR" dirty="0"/>
              <a:t>･</a:t>
            </a:r>
            <a:r>
              <a:rPr lang="el-GR" altLang="zh-CN" dirty="0"/>
              <a:t>ω</a:t>
            </a:r>
            <a:r>
              <a:rPr lang="zh-CN" altLang="el-GR" dirty="0"/>
              <a:t>･</a:t>
            </a:r>
            <a:r>
              <a:rPr lang="el-GR" altLang="zh-CN" dirty="0"/>
              <a:t>)</a:t>
            </a:r>
            <a:r>
              <a:rPr lang="ja-JP" altLang="en-US" dirty="0" smtClean="0"/>
              <a:t>ﾉﾞ </a:t>
            </a:r>
            <a:r>
              <a:rPr lang="zh-CN" altLang="en-US" dirty="0" smtClean="0"/>
              <a:t>吃我劝退二式                                                </a:t>
            </a:r>
            <a:r>
              <a:rPr lang="zh-CN" altLang="el-GR" dirty="0"/>
              <a:t>￣</a:t>
            </a:r>
            <a:r>
              <a:rPr lang="el-GR" altLang="zh-CN" dirty="0"/>
              <a:t>ω</a:t>
            </a:r>
            <a:r>
              <a:rPr lang="zh-CN" altLang="el-GR" dirty="0"/>
              <a:t>￣</a:t>
            </a:r>
            <a:r>
              <a:rPr lang="en-US" altLang="zh-CN" dirty="0"/>
              <a:t>   (</a:t>
            </a:r>
            <a:r>
              <a:rPr lang="zh-CN" altLang="en-US" dirty="0"/>
              <a:t>稳稳接住</a:t>
            </a:r>
            <a:r>
              <a:rPr lang="en-US" altLang="zh-CN" dirty="0"/>
              <a:t>) </a:t>
            </a:r>
            <a:r>
              <a:rPr lang="zh-CN" altLang="en-US" dirty="0"/>
              <a:t>阁下承让了</a:t>
            </a:r>
          </a:p>
          <a:p>
            <a:endParaRPr lang="en-US" altLang="zh-CN" dirty="0" smtClean="0"/>
          </a:p>
          <a:p>
            <a:r>
              <a:rPr lang="el-GR" altLang="zh-CN" dirty="0"/>
              <a:t>(=</a:t>
            </a:r>
            <a:r>
              <a:rPr lang="zh-CN" altLang="el-GR" dirty="0"/>
              <a:t>・</a:t>
            </a:r>
            <a:r>
              <a:rPr lang="el-GR" altLang="zh-CN" dirty="0"/>
              <a:t>ω</a:t>
            </a:r>
            <a:r>
              <a:rPr lang="zh-CN" altLang="el-GR" dirty="0"/>
              <a:t>・</a:t>
            </a:r>
            <a:r>
              <a:rPr lang="el-GR" altLang="zh-CN" dirty="0" smtClean="0"/>
              <a:t>=)</a:t>
            </a:r>
            <a:r>
              <a:rPr lang="en-US" altLang="zh-CN" dirty="0" smtClean="0"/>
              <a:t>  </a:t>
            </a:r>
            <a:r>
              <a:rPr lang="zh-CN" altLang="en-US" dirty="0" smtClean="0"/>
              <a:t>那我接下来二式你怕是挡不住了         </a:t>
            </a:r>
            <a:r>
              <a:rPr lang="en-US" altLang="zh-CN" dirty="0"/>
              <a:t>(</a:t>
            </a:r>
            <a:r>
              <a:rPr lang="zh-CN" altLang="en-US" dirty="0"/>
              <a:t>・</a:t>
            </a:r>
            <a:r>
              <a:rPr lang="en-US" altLang="zh-CN" dirty="0"/>
              <a:t>-</a:t>
            </a:r>
            <a:r>
              <a:rPr lang="zh-CN" altLang="en-US" dirty="0"/>
              <a:t>・*</a:t>
            </a:r>
            <a:r>
              <a:rPr lang="en-US" altLang="zh-CN" dirty="0"/>
              <a:t>)</a:t>
            </a:r>
            <a:r>
              <a:rPr lang="zh-CN" altLang="en-US" dirty="0"/>
              <a:t>大概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9174661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843088"/>
            <a:ext cx="3729038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8"/>
          <p:cNvSpPr txBox="1">
            <a:spLocks noChangeArrowheads="1"/>
          </p:cNvSpPr>
          <p:nvPr/>
        </p:nvSpPr>
        <p:spPr bwMode="auto">
          <a:xfrm>
            <a:off x="2159000" y="2268538"/>
            <a:ext cx="1552575" cy="275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7300" dirty="0">
                <a:solidFill>
                  <a:srgbClr val="EEE9D7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序</a:t>
            </a:r>
          </a:p>
        </p:txBody>
      </p:sp>
      <p:pic>
        <p:nvPicPr>
          <p:cNvPr id="18436" name="图片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87650">
            <a:off x="709612" y="1550988"/>
            <a:ext cx="885825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195313">
            <a:off x="4902993" y="3682207"/>
            <a:ext cx="1116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21"/>
          <p:cNvSpPr txBox="1">
            <a:spLocks noChangeArrowheads="1"/>
          </p:cNvSpPr>
          <p:nvPr/>
        </p:nvSpPr>
        <p:spPr bwMode="auto">
          <a:xfrm>
            <a:off x="5713412" y="1306048"/>
            <a:ext cx="5345114" cy="472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dirty="0">
                <a:latin typeface="+mn-ea"/>
                <a:ea typeface="+mn-ea"/>
              </a:rPr>
              <a:t>这是一个江湖。</a:t>
            </a:r>
          </a:p>
          <a:p>
            <a:pPr>
              <a:buNone/>
            </a:pPr>
            <a:r>
              <a:rPr lang="zh-CN" altLang="en-US" sz="2400" dirty="0">
                <a:latin typeface="+mn-ea"/>
                <a:ea typeface="+mn-ea"/>
              </a:rPr>
              <a:t>既然是江湖，就有武林</a:t>
            </a:r>
            <a:r>
              <a:rPr lang="zh-CN" altLang="en-US" sz="2400" dirty="0" smtClean="0">
                <a:latin typeface="+mn-ea"/>
                <a:ea typeface="+mn-ea"/>
              </a:rPr>
              <a:t>高手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有</a:t>
            </a:r>
            <a:r>
              <a:rPr lang="zh-CN" altLang="en-US" sz="2400" dirty="0">
                <a:latin typeface="+mn-ea"/>
                <a:ea typeface="+mn-ea"/>
              </a:rPr>
              <a:t>定期的英雄大会（</a:t>
            </a:r>
            <a:r>
              <a:rPr lang="en-US" altLang="zh-CN" sz="2400" dirty="0" err="1" smtClean="0">
                <a:latin typeface="+mn-ea"/>
                <a:ea typeface="+mn-ea"/>
              </a:rPr>
              <a:t>regional,world</a:t>
            </a:r>
            <a:r>
              <a:rPr lang="en-US" altLang="zh-CN" sz="2400" dirty="0" smtClean="0">
                <a:latin typeface="+mn-ea"/>
                <a:ea typeface="+mn-ea"/>
              </a:rPr>
              <a:t> final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有</a:t>
            </a:r>
            <a:r>
              <a:rPr lang="zh-CN" altLang="en-US" sz="2400" dirty="0">
                <a:latin typeface="+mn-ea"/>
                <a:ea typeface="+mn-ea"/>
              </a:rPr>
              <a:t>各大门</a:t>
            </a:r>
            <a:r>
              <a:rPr lang="zh-CN" altLang="en-US" sz="2400" dirty="0" smtClean="0">
                <a:latin typeface="+mn-ea"/>
                <a:ea typeface="+mn-ea"/>
              </a:rPr>
              <a:t>派</a:t>
            </a:r>
            <a:r>
              <a:rPr lang="en-US" altLang="zh-CN" sz="2400" dirty="0" smtClean="0">
                <a:latin typeface="+mn-ea"/>
                <a:ea typeface="+mn-ea"/>
              </a:rPr>
              <a:t>,</a:t>
            </a:r>
            <a:r>
              <a:rPr lang="zh-CN" altLang="en-US" sz="2400" dirty="0" smtClean="0">
                <a:latin typeface="+mn-ea"/>
                <a:ea typeface="+mn-ea"/>
              </a:rPr>
              <a:t>有</a:t>
            </a:r>
            <a:r>
              <a:rPr lang="zh-CN" altLang="en-US" sz="2400" dirty="0">
                <a:latin typeface="+mn-ea"/>
                <a:ea typeface="+mn-ea"/>
              </a:rPr>
              <a:t>武林盟主</a:t>
            </a:r>
            <a:r>
              <a:rPr lang="zh-CN" altLang="en-US" sz="2400" dirty="0" smtClean="0">
                <a:latin typeface="+mn-ea"/>
                <a:ea typeface="+mn-ea"/>
              </a:rPr>
              <a:t>（</a:t>
            </a:r>
            <a:r>
              <a:rPr lang="en-US" altLang="zh-CN" sz="2400" dirty="0" smtClean="0">
                <a:latin typeface="+mn-ea"/>
                <a:ea typeface="+mn-ea"/>
              </a:rPr>
              <a:t>tourist</a:t>
            </a:r>
            <a:r>
              <a:rPr lang="zh-CN" altLang="en-US" sz="2400" dirty="0">
                <a:latin typeface="+mn-ea"/>
                <a:ea typeface="+mn-ea"/>
              </a:rPr>
              <a:t>），有武功派别（数据结构流，几何流</a:t>
            </a:r>
            <a:r>
              <a:rPr lang="zh-CN" altLang="en-US" sz="2400" dirty="0" smtClean="0">
                <a:latin typeface="+mn-ea"/>
                <a:ea typeface="+mn-ea"/>
              </a:rPr>
              <a:t>，玄学交题流等等</a:t>
            </a:r>
            <a:r>
              <a:rPr lang="zh-CN" altLang="en-US" sz="2400" dirty="0">
                <a:latin typeface="+mn-ea"/>
                <a:ea typeface="+mn-ea"/>
              </a:rPr>
              <a:t>），甚至还有各种秘笈（</a:t>
            </a:r>
            <a:r>
              <a:rPr lang="zh-CN" altLang="en-US" sz="2400" dirty="0" smtClean="0">
                <a:latin typeface="+mn-ea"/>
                <a:ea typeface="+mn-ea"/>
              </a:rPr>
              <a:t>各路模</a:t>
            </a:r>
            <a:r>
              <a:rPr lang="zh-CN" altLang="en-US" sz="2400" dirty="0">
                <a:latin typeface="+mn-ea"/>
                <a:ea typeface="+mn-ea"/>
              </a:rPr>
              <a:t>版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>
              <a:buNone/>
            </a:pPr>
            <a:endParaRPr lang="en-US" altLang="zh-CN" sz="2400" dirty="0" smtClean="0"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2400" dirty="0" smtClean="0">
                <a:latin typeface="+mn-ea"/>
                <a:ea typeface="+mn-ea"/>
              </a:rPr>
              <a:t>各</a:t>
            </a:r>
            <a:r>
              <a:rPr lang="zh-CN" altLang="en-US" sz="2400" dirty="0">
                <a:latin typeface="+mn-ea"/>
                <a:ea typeface="+mn-ea"/>
              </a:rPr>
              <a:t>大高手和江湖小虾们躲在宿舍黑暗的小黑屋里，修炼自己的绝世武功</a:t>
            </a:r>
            <a:r>
              <a:rPr lang="en-US" altLang="zh-CN" sz="2400" dirty="0" smtClean="0">
                <a:latin typeface="+mn-ea"/>
                <a:ea typeface="+mn-ea"/>
              </a:rPr>
              <a:t>.....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1844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3813175"/>
            <a:ext cx="23241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45486" r="-459" b="-4294"/>
          <a:stretch>
            <a:fillRect/>
          </a:stretch>
        </p:blipFill>
        <p:spPr bwMode="auto">
          <a:xfrm>
            <a:off x="0" y="0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1858963"/>
            <a:ext cx="32766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文本框 8"/>
          <p:cNvSpPr txBox="1">
            <a:spLocks noChangeArrowheads="1"/>
          </p:cNvSpPr>
          <p:nvPr/>
        </p:nvSpPr>
        <p:spPr bwMode="auto">
          <a:xfrm>
            <a:off x="4646613" y="1803400"/>
            <a:ext cx="15525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7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叁</a:t>
            </a:r>
          </a:p>
        </p:txBody>
      </p:sp>
      <p:sp>
        <p:nvSpPr>
          <p:cNvPr id="30725" name="文本框 11"/>
          <p:cNvSpPr txBox="1">
            <a:spLocks noChangeArrowheads="1"/>
          </p:cNvSpPr>
          <p:nvPr/>
        </p:nvSpPr>
        <p:spPr bwMode="auto">
          <a:xfrm>
            <a:off x="3830638" y="4914900"/>
            <a:ext cx="4237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latin typeface="苏新诗古印宋简" pitchFamily="49" charset="-122"/>
                <a:ea typeface="苏新诗古印宋简" pitchFamily="49" charset="-122"/>
              </a:rPr>
              <a:t>单调栈</a:t>
            </a:r>
            <a:endParaRPr lang="zh-CN" altLang="en-US" sz="3600" dirty="0">
              <a:latin typeface="苏新诗古印宋简" pitchFamily="49" charset="-122"/>
              <a:ea typeface="苏新诗古印宋简" pitchFamily="49" charset="-122"/>
            </a:endParaRPr>
          </a:p>
        </p:txBody>
      </p:sp>
      <p:pic>
        <p:nvPicPr>
          <p:cNvPr id="30727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992438"/>
            <a:ext cx="16938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479425"/>
            <a:ext cx="5141913" cy="637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6" name="文本框 32"/>
          <p:cNvSpPr txBox="1">
            <a:spLocks noChangeArrowheads="1"/>
          </p:cNvSpPr>
          <p:nvPr/>
        </p:nvSpPr>
        <p:spPr bwMode="auto">
          <a:xfrm>
            <a:off x="8645441" y="4058303"/>
            <a:ext cx="592056" cy="831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dirty="0">
                <a:solidFill>
                  <a:schemeClr val="bg1"/>
                </a:solidFill>
                <a:latin typeface="叶根友刀锋黑草" pitchFamily="2" charset="-122"/>
                <a:ea typeface="叶根友刀锋黑草" pitchFamily="2" charset="-122"/>
              </a:rPr>
              <a:t>肆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59391" y="1640920"/>
            <a:ext cx="537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默认你们已经会栈了</a:t>
            </a:r>
            <a:r>
              <a:rPr lang="en-US" altLang="zh-CN" dirty="0" err="1" smtClean="0">
                <a:solidFill>
                  <a:srgbClr val="FF0000"/>
                </a:solidFill>
              </a:rPr>
              <a:t>OuO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6449" y="2371725"/>
            <a:ext cx="5114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单调栈的应用场景</a:t>
            </a:r>
            <a:r>
              <a:rPr lang="en-US" altLang="zh-CN" sz="3200" dirty="0" smtClean="0"/>
              <a:t>:</a:t>
            </a:r>
          </a:p>
          <a:p>
            <a:r>
              <a:rPr lang="zh-CN" altLang="en-US" sz="3200" dirty="0" smtClean="0"/>
              <a:t>解决一类向左</a:t>
            </a:r>
            <a:r>
              <a:rPr lang="en-US" altLang="zh-CN" sz="3200" dirty="0" smtClean="0"/>
              <a:t>/</a:t>
            </a:r>
            <a:r>
              <a:rPr lang="zh-CN" altLang="en-US" sz="3200" dirty="0" smtClean="0"/>
              <a:t>右扩张的问题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主讲思想</a:t>
            </a:r>
            <a:r>
              <a:rPr lang="en-US" altLang="zh-CN" sz="3200" dirty="0" smtClean="0"/>
              <a:t>,</a:t>
            </a:r>
            <a:r>
              <a:rPr lang="zh-CN" altLang="en-US" sz="3200" dirty="0" smtClean="0"/>
              <a:t>代码简略</a:t>
            </a:r>
            <a:r>
              <a:rPr lang="en-US" altLang="zh-CN" sz="3200" dirty="0" smtClean="0"/>
              <a:t>,</a:t>
            </a:r>
            <a:r>
              <a:rPr lang="zh-CN" altLang="en-US" sz="3200" dirty="0" smtClean="0"/>
              <a:t>理解思想为主</a:t>
            </a:r>
            <a:r>
              <a:rPr lang="en-US" altLang="zh-CN" sz="3200" dirty="0" smtClean="0"/>
              <a:t>)</a:t>
            </a:r>
          </a:p>
          <a:p>
            <a:r>
              <a:rPr lang="zh-CN" altLang="en-US" sz="3200" dirty="0"/>
              <a:t>先</a:t>
            </a:r>
            <a:r>
              <a:rPr lang="zh-CN" altLang="en-US" sz="3200" dirty="0" smtClean="0"/>
              <a:t>看例题</a:t>
            </a:r>
            <a:r>
              <a:rPr lang="en-US" altLang="zh-CN" sz="3200" dirty="0" smtClean="0"/>
              <a:t>= 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=</a:t>
            </a:r>
            <a:endParaRPr lang="zh-CN" altLang="en-US" sz="3200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1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924847" y="4995863"/>
            <a:ext cx="2273378" cy="420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defRPr/>
            </a:pP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We’re </a:t>
            </a:r>
            <a:r>
              <a:rPr lang="en-US" sz="2135" noProof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he </a:t>
            </a: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best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1675" y="485775"/>
            <a:ext cx="962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poj2559-</a:t>
            </a:r>
            <a:r>
              <a:rPr lang="en-US" altLang="zh-CN" sz="3600" b="1" dirty="0"/>
              <a:t>Largest Rectangle in a Histogram</a:t>
            </a:r>
            <a:endParaRPr lang="zh-CN" altLang="en-US" sz="3600" b="1" dirty="0"/>
          </a:p>
        </p:txBody>
      </p:sp>
      <p:pic>
        <p:nvPicPr>
          <p:cNvPr id="4098" name="Picture 2" descr="http://poj.org/images/2559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990725"/>
            <a:ext cx="48196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203181" y="3915847"/>
            <a:ext cx="90444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/>
              <a:t>有这么一些宽度为</a:t>
            </a:r>
            <a:r>
              <a:rPr lang="en-US" altLang="zh-CN" sz="3200" b="1" dirty="0" smtClean="0"/>
              <a:t>1</a:t>
            </a:r>
            <a:r>
              <a:rPr lang="zh-CN" altLang="en-US" sz="3200" b="1" dirty="0" smtClean="0"/>
              <a:t>高度不定的小矩形拼成的图形</a:t>
            </a:r>
            <a:endParaRPr lang="en-US" altLang="zh-CN" sz="3200" b="1" dirty="0" smtClean="0"/>
          </a:p>
          <a:p>
            <a:r>
              <a:rPr lang="zh-CN" altLang="en-US" sz="3200" b="1" dirty="0"/>
              <a:t>给出个数</a:t>
            </a:r>
            <a:r>
              <a:rPr lang="en-US" altLang="zh-CN" sz="3200" b="1" dirty="0"/>
              <a:t>n </a:t>
            </a:r>
            <a:r>
              <a:rPr lang="zh-CN" altLang="en-US" sz="3200" b="1" dirty="0" smtClean="0"/>
              <a:t>和每个小矩形的高度</a:t>
            </a:r>
            <a:endParaRPr lang="en-US" altLang="zh-CN" sz="3200" b="1" dirty="0" smtClean="0"/>
          </a:p>
          <a:p>
            <a:r>
              <a:rPr lang="zh-CN" altLang="en-US" sz="3200" b="1" dirty="0" smtClean="0"/>
              <a:t>求图中最大的一个矩形面积</a:t>
            </a:r>
            <a:endParaRPr lang="zh-CN" alt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172450" y="1485900"/>
            <a:ext cx="3186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如图中的数据为</a:t>
            </a:r>
            <a:r>
              <a:rPr lang="en-US" altLang="zh-CN" dirty="0" smtClean="0">
                <a:solidFill>
                  <a:srgbClr val="FF0000"/>
                </a:solidFill>
              </a:rPr>
              <a:t>n=7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然后是每个的高度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 </a:t>
            </a:r>
            <a:r>
              <a:rPr lang="en-US" altLang="zh-CN" dirty="0">
                <a:solidFill>
                  <a:srgbClr val="FF0000"/>
                </a:solidFill>
              </a:rPr>
              <a:t>1 4 5 1 3 3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7712" y="4715054"/>
            <a:ext cx="4100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第一步</a:t>
            </a:r>
            <a:r>
              <a:rPr lang="zh-CN" altLang="en-US" dirty="0" smtClean="0">
                <a:solidFill>
                  <a:srgbClr val="FF0000"/>
                </a:solidFill>
              </a:rPr>
              <a:t>考虑 </a:t>
            </a:r>
            <a:r>
              <a:rPr lang="en-US" altLang="zh-CN" sz="4000" dirty="0">
                <a:solidFill>
                  <a:srgbClr val="FF0000"/>
                </a:solidFill>
              </a:rPr>
              <a:t>n</a:t>
            </a:r>
            <a:r>
              <a:rPr lang="en-US" altLang="zh-CN" sz="4000" dirty="0" smtClean="0">
                <a:solidFill>
                  <a:srgbClr val="FF0000"/>
                </a:solidFill>
              </a:rPr>
              <a:t>&lt;30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第二步考虑 </a:t>
            </a:r>
            <a:r>
              <a:rPr lang="en-US" altLang="zh-CN" sz="4000" dirty="0" smtClean="0">
                <a:solidFill>
                  <a:srgbClr val="FF0000"/>
                </a:solidFill>
              </a:rPr>
              <a:t>n&lt;100000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4671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 smtClean="0"/>
              <a:t>n&lt;30</a:t>
            </a:r>
          </a:p>
          <a:p>
            <a:r>
              <a:rPr lang="zh-CN" altLang="en-US" dirty="0" smtClean="0"/>
              <a:t>那么枚举每个小矩形作为最低的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计算它往左边能到的下标和往右边能到的下标 高度</a:t>
            </a:r>
            <a:r>
              <a:rPr lang="en-US" altLang="zh-CN" dirty="0" smtClean="0"/>
              <a:t>*</a:t>
            </a:r>
            <a:r>
              <a:rPr lang="zh-CN" altLang="en-US" dirty="0" smtClean="0"/>
              <a:t>下标差再扫一遍最大值就可以了</a:t>
            </a:r>
            <a:endParaRPr lang="en-US" altLang="zh-CN" dirty="0" smtClean="0"/>
          </a:p>
          <a:p>
            <a:r>
              <a:rPr lang="zh-CN" altLang="en-US" dirty="0"/>
              <a:t>复杂</a:t>
            </a:r>
            <a:r>
              <a:rPr lang="zh-CN" altLang="en-US" dirty="0" smtClean="0"/>
              <a:t>度</a:t>
            </a:r>
            <a:r>
              <a:rPr lang="en-US" altLang="zh-CN" dirty="0" smtClean="0">
                <a:solidFill>
                  <a:srgbClr val="FF0000"/>
                </a:solidFill>
              </a:rPr>
              <a:t>O(n^2)</a:t>
            </a:r>
          </a:p>
          <a:p>
            <a:r>
              <a:rPr lang="zh-CN" altLang="en-US" dirty="0" smtClean="0"/>
              <a:t>显然</a:t>
            </a:r>
            <a:r>
              <a:rPr lang="en-US" altLang="zh-CN" dirty="0" smtClean="0"/>
              <a:t>n&lt;100000</a:t>
            </a:r>
            <a:r>
              <a:rPr lang="zh-CN" altLang="en-US" dirty="0" smtClean="0"/>
              <a:t>时上述方法会</a:t>
            </a:r>
            <a:r>
              <a:rPr lang="zh-CN" altLang="en-US" dirty="0" smtClean="0">
                <a:solidFill>
                  <a:srgbClr val="FF0000"/>
                </a:solidFill>
              </a:rPr>
              <a:t>超时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这时候就需要单调栈来优化复杂度</a:t>
            </a:r>
            <a:endParaRPr lang="en-US" altLang="zh-CN" dirty="0" smtClean="0"/>
          </a:p>
          <a:p>
            <a:r>
              <a:rPr lang="zh-CN" altLang="en-US" dirty="0"/>
              <a:t>单调</a:t>
            </a:r>
            <a:r>
              <a:rPr lang="zh-CN" altLang="en-US" dirty="0" smtClean="0"/>
              <a:t>栈的复杂度为</a:t>
            </a:r>
            <a:r>
              <a:rPr lang="en-US" altLang="zh-CN" dirty="0" smtClean="0"/>
              <a:t>O(n)</a:t>
            </a:r>
            <a:r>
              <a:rPr lang="zh-CN" altLang="en-US" dirty="0" smtClean="0"/>
              <a:t>，本题用来</a:t>
            </a:r>
            <a:r>
              <a:rPr lang="zh-CN" altLang="en-US" dirty="0"/>
              <a:t>快速求每个小矩形作为最低的</a:t>
            </a:r>
            <a:r>
              <a:rPr lang="en-US" altLang="zh-CN" dirty="0"/>
              <a:t>,</a:t>
            </a:r>
            <a:r>
              <a:rPr lang="zh-CN" altLang="en-US" dirty="0"/>
              <a:t>计算它往左边能到的下标和往右边能到的下标 </a:t>
            </a:r>
          </a:p>
        </p:txBody>
      </p:sp>
      <p:pic>
        <p:nvPicPr>
          <p:cNvPr id="5" name="Picture 2" descr="http://poj.org/images/2559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275" y="476250"/>
            <a:ext cx="48196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27529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如何扫一遍就知道每个小矩形作为最低的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计算它往右边能到的最大下标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首先有一个空</a:t>
            </a:r>
            <a:r>
              <a:rPr lang="zh-CN" altLang="en-US" dirty="0" smtClean="0">
                <a:solidFill>
                  <a:srgbClr val="FF0000"/>
                </a:solidFill>
              </a:rPr>
              <a:t>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94945"/>
              </p:ext>
            </p:extLst>
          </p:nvPr>
        </p:nvGraphicFramePr>
        <p:xfrm>
          <a:off x="7133430" y="5206472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420052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200525" y="5630069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26745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65768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第一个直接放入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313351"/>
              </p:ext>
            </p:extLst>
          </p:nvPr>
        </p:nvGraphicFramePr>
        <p:xfrm>
          <a:off x="4256086" y="5192978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42291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200525" y="5630069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626745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9448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扫到第二个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跟栈顶比较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若栈顶高度比它大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严格</a:t>
            </a:r>
            <a:r>
              <a:rPr lang="en-US" altLang="zh-CN" dirty="0" smtClean="0">
                <a:solidFill>
                  <a:srgbClr val="FF0000"/>
                </a:solidFill>
              </a:rPr>
              <a:t>&gt;),</a:t>
            </a:r>
            <a:r>
              <a:rPr lang="zh-CN" altLang="en-US" dirty="0" smtClean="0">
                <a:solidFill>
                  <a:srgbClr val="FF0000"/>
                </a:solidFill>
              </a:rPr>
              <a:t>弹出栈顶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记录栈顶对应下标所能达到的最大位置，再把第二个放入栈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967186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804648"/>
              </p:ext>
            </p:extLst>
          </p:nvPr>
        </p:nvGraphicFramePr>
        <p:xfrm>
          <a:off x="3151186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91410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2&gt;1</a:t>
            </a:r>
            <a:r>
              <a:rPr lang="zh-CN" altLang="en-US" dirty="0" smtClean="0"/>
              <a:t>，栈顶弹出并记录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53521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6" name="直接箭头连接符 15"/>
          <p:cNvCxnSpPr/>
          <p:nvPr/>
        </p:nvCxnSpPr>
        <p:spPr>
          <a:xfrm flipH="1" flipV="1">
            <a:off x="2328863" y="585788"/>
            <a:ext cx="7143750" cy="4414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27381" y="4086225"/>
            <a:ext cx="235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弹出的</a:t>
            </a:r>
            <a:r>
              <a:rPr lang="en-US" altLang="zh-CN" sz="3200" b="1" dirty="0">
                <a:solidFill>
                  <a:srgbClr val="FF0000"/>
                </a:solidFill>
              </a:rPr>
              <a:t>: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50728"/>
              </p:ext>
            </p:extLst>
          </p:nvPr>
        </p:nvGraphicFramePr>
        <p:xfrm>
          <a:off x="9472613" y="5000625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05748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</a:t>
            </a:r>
            <a:r>
              <a:rPr lang="zh-CN" altLang="en-US" dirty="0">
                <a:solidFill>
                  <a:srgbClr val="FF0000"/>
                </a:solidFill>
              </a:rPr>
              <a:t>三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跟栈顶比较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栈顶高度没它高</a:t>
            </a:r>
            <a:r>
              <a:rPr lang="en-US" altLang="zh-CN" dirty="0" smtClean="0">
                <a:solidFill>
                  <a:srgbClr val="FF0000"/>
                </a:solidFill>
              </a:rPr>
              <a:t>(&lt;=),</a:t>
            </a:r>
            <a:r>
              <a:rPr lang="zh-CN" altLang="en-US" dirty="0" smtClean="0">
                <a:solidFill>
                  <a:srgbClr val="FF0000"/>
                </a:solidFill>
              </a:rPr>
              <a:t>直接压入栈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282299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8801"/>
              </p:ext>
            </p:extLst>
          </p:nvPr>
        </p:nvGraphicFramePr>
        <p:xfrm>
          <a:off x="3151186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298944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4&gt;2</a:t>
            </a:r>
            <a:r>
              <a:rPr lang="zh-CN" altLang="en-US" dirty="0" smtClean="0"/>
              <a:t>，压栈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83133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94831"/>
              </p:ext>
            </p:extLst>
          </p:nvPr>
        </p:nvGraphicFramePr>
        <p:xfrm>
          <a:off x="6561930" y="4700588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51961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扫到第四个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跟栈顶比较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栈顶高度没它</a:t>
            </a:r>
            <a:r>
              <a:rPr lang="zh-CN" altLang="en-US" dirty="0" smtClean="0">
                <a:solidFill>
                  <a:srgbClr val="FF0000"/>
                </a:solidFill>
              </a:rPr>
              <a:t>高</a:t>
            </a:r>
            <a:r>
              <a:rPr lang="en-US" altLang="zh-CN" dirty="0">
                <a:solidFill>
                  <a:srgbClr val="FF0000"/>
                </a:solidFill>
              </a:rPr>
              <a:t>(&lt;=)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直接压入栈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60382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43764"/>
              </p:ext>
            </p:extLst>
          </p:nvPr>
        </p:nvGraphicFramePr>
        <p:xfrm>
          <a:off x="893761" y="4700588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47788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5&gt;4</a:t>
            </a:r>
            <a:r>
              <a:rPr lang="zh-CN" altLang="en-US" dirty="0" smtClean="0"/>
              <a:t>，压栈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24875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24489"/>
              </p:ext>
            </p:extLst>
          </p:nvPr>
        </p:nvGraphicFramePr>
        <p:xfrm>
          <a:off x="3432174" y="5181865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947501"/>
              </p:ext>
            </p:extLst>
          </p:nvPr>
        </p:nvGraphicFramePr>
        <p:xfrm>
          <a:off x="6589711" y="4700588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729311"/>
              </p:ext>
            </p:extLst>
          </p:nvPr>
        </p:nvGraphicFramePr>
        <p:xfrm>
          <a:off x="6589711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57085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扫到第五个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跟栈顶比较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栈顶</a:t>
            </a:r>
            <a:r>
              <a:rPr lang="zh-CN" altLang="en-US" dirty="0" smtClean="0">
                <a:solidFill>
                  <a:srgbClr val="FF0000"/>
                </a:solidFill>
              </a:rPr>
              <a:t>高度比它高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弹出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记录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直到栈顶高度没它高再压入栈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093289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7357"/>
              </p:ext>
            </p:extLst>
          </p:nvPr>
        </p:nvGraphicFramePr>
        <p:xfrm>
          <a:off x="893761" y="4700588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18085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  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19425" y="3128963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1&lt;5</a:t>
            </a:r>
            <a:r>
              <a:rPr lang="zh-CN" altLang="en-US" dirty="0" smtClean="0"/>
              <a:t>，</a:t>
            </a:r>
            <a:r>
              <a:rPr lang="zh-CN" altLang="en-US" dirty="0"/>
              <a:t>弹</a:t>
            </a:r>
            <a:r>
              <a:rPr lang="zh-CN" altLang="en-US" dirty="0" smtClean="0"/>
              <a:t>出栈顶 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1&lt;4,   </a:t>
            </a:r>
            <a:r>
              <a:rPr lang="zh-CN" altLang="en-US" dirty="0" smtClean="0"/>
              <a:t>弹出栈顶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1&gt;=1   </a:t>
            </a:r>
            <a:r>
              <a:rPr lang="zh-CN" altLang="en-US" dirty="0" smtClean="0"/>
              <a:t>压入</a:t>
            </a:r>
            <a:endParaRPr lang="en-US" altLang="zh-CN" dirty="0" smtClean="0"/>
          </a:p>
        </p:txBody>
      </p:sp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19646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44730"/>
              </p:ext>
            </p:extLst>
          </p:nvPr>
        </p:nvGraphicFramePr>
        <p:xfrm>
          <a:off x="3432174" y="5181865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971810"/>
              </p:ext>
            </p:extLst>
          </p:nvPr>
        </p:nvGraphicFramePr>
        <p:xfrm>
          <a:off x="9527381" y="523403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8138"/>
              </p:ext>
            </p:extLst>
          </p:nvPr>
        </p:nvGraphicFramePr>
        <p:xfrm>
          <a:off x="9527381" y="4714876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58636"/>
              </p:ext>
            </p:extLst>
          </p:nvPr>
        </p:nvGraphicFramePr>
        <p:xfrm>
          <a:off x="879473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9527381" y="4086225"/>
            <a:ext cx="235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弹出的</a:t>
            </a:r>
            <a:r>
              <a:rPr lang="en-US" altLang="zh-CN" sz="3200" b="1" dirty="0">
                <a:solidFill>
                  <a:srgbClr val="FF0000"/>
                </a:solidFill>
              </a:rPr>
              <a:t>: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86981"/>
              </p:ext>
            </p:extLst>
          </p:nvPr>
        </p:nvGraphicFramePr>
        <p:xfrm>
          <a:off x="6562724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1" name="直接箭头连接符 30"/>
          <p:cNvCxnSpPr/>
          <p:nvPr/>
        </p:nvCxnSpPr>
        <p:spPr>
          <a:xfrm flipH="1" flipV="1">
            <a:off x="5572125" y="585788"/>
            <a:ext cx="3900488" cy="44148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 flipV="1">
            <a:off x="4500563" y="585788"/>
            <a:ext cx="1488282" cy="471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52011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3175" y="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5039698" y="2272943"/>
            <a:ext cx="3831349" cy="1774208"/>
            <a:chOff x="522288" y="3849688"/>
            <a:chExt cx="4651376" cy="2020888"/>
          </a:xfrm>
          <a:solidFill>
            <a:schemeClr val="tx1"/>
          </a:solidFill>
        </p:grpSpPr>
        <p:sp>
          <p:nvSpPr>
            <p:cNvPr id="14" name="Freeform 223"/>
            <p:cNvSpPr/>
            <p:nvPr/>
          </p:nvSpPr>
          <p:spPr bwMode="auto">
            <a:xfrm>
              <a:off x="4162426" y="4822826"/>
              <a:ext cx="1011238" cy="504825"/>
            </a:xfrm>
            <a:custGeom>
              <a:avLst/>
              <a:gdLst>
                <a:gd name="T0" fmla="*/ 417 w 739"/>
                <a:gd name="T1" fmla="*/ 55 h 369"/>
                <a:gd name="T2" fmla="*/ 496 w 739"/>
                <a:gd name="T3" fmla="*/ 28 h 369"/>
                <a:gd name="T4" fmla="*/ 528 w 739"/>
                <a:gd name="T5" fmla="*/ 7 h 369"/>
                <a:gd name="T6" fmla="*/ 555 w 739"/>
                <a:gd name="T7" fmla="*/ 0 h 369"/>
                <a:gd name="T8" fmla="*/ 641 w 739"/>
                <a:gd name="T9" fmla="*/ 74 h 369"/>
                <a:gd name="T10" fmla="*/ 739 w 739"/>
                <a:gd name="T11" fmla="*/ 181 h 369"/>
                <a:gd name="T12" fmla="*/ 631 w 739"/>
                <a:gd name="T13" fmla="*/ 132 h 369"/>
                <a:gd name="T14" fmla="*/ 614 w 739"/>
                <a:gd name="T15" fmla="*/ 170 h 369"/>
                <a:gd name="T16" fmla="*/ 587 w 739"/>
                <a:gd name="T17" fmla="*/ 210 h 369"/>
                <a:gd name="T18" fmla="*/ 580 w 739"/>
                <a:gd name="T19" fmla="*/ 207 h 369"/>
                <a:gd name="T20" fmla="*/ 537 w 739"/>
                <a:gd name="T21" fmla="*/ 250 h 369"/>
                <a:gd name="T22" fmla="*/ 502 w 739"/>
                <a:gd name="T23" fmla="*/ 291 h 369"/>
                <a:gd name="T24" fmla="*/ 509 w 739"/>
                <a:gd name="T25" fmla="*/ 339 h 369"/>
                <a:gd name="T26" fmla="*/ 572 w 739"/>
                <a:gd name="T27" fmla="*/ 336 h 369"/>
                <a:gd name="T28" fmla="*/ 524 w 739"/>
                <a:gd name="T29" fmla="*/ 348 h 369"/>
                <a:gd name="T30" fmla="*/ 485 w 739"/>
                <a:gd name="T31" fmla="*/ 359 h 369"/>
                <a:gd name="T32" fmla="*/ 493 w 739"/>
                <a:gd name="T33" fmla="*/ 345 h 369"/>
                <a:gd name="T34" fmla="*/ 487 w 739"/>
                <a:gd name="T35" fmla="*/ 322 h 369"/>
                <a:gd name="T36" fmla="*/ 454 w 739"/>
                <a:gd name="T37" fmla="*/ 319 h 369"/>
                <a:gd name="T38" fmla="*/ 445 w 739"/>
                <a:gd name="T39" fmla="*/ 319 h 369"/>
                <a:gd name="T40" fmla="*/ 483 w 739"/>
                <a:gd name="T41" fmla="*/ 343 h 369"/>
                <a:gd name="T42" fmla="*/ 461 w 739"/>
                <a:gd name="T43" fmla="*/ 349 h 369"/>
                <a:gd name="T44" fmla="*/ 435 w 739"/>
                <a:gd name="T45" fmla="*/ 324 h 369"/>
                <a:gd name="T46" fmla="*/ 405 w 739"/>
                <a:gd name="T47" fmla="*/ 323 h 369"/>
                <a:gd name="T48" fmla="*/ 348 w 739"/>
                <a:gd name="T49" fmla="*/ 326 h 369"/>
                <a:gd name="T50" fmla="*/ 288 w 739"/>
                <a:gd name="T51" fmla="*/ 334 h 369"/>
                <a:gd name="T52" fmla="*/ 200 w 739"/>
                <a:gd name="T53" fmla="*/ 359 h 369"/>
                <a:gd name="T54" fmla="*/ 143 w 739"/>
                <a:gd name="T55" fmla="*/ 369 h 369"/>
                <a:gd name="T56" fmla="*/ 125 w 739"/>
                <a:gd name="T57" fmla="*/ 347 h 369"/>
                <a:gd name="T58" fmla="*/ 0 w 739"/>
                <a:gd name="T59" fmla="*/ 294 h 369"/>
                <a:gd name="T60" fmla="*/ 77 w 739"/>
                <a:gd name="T61" fmla="*/ 284 h 369"/>
                <a:gd name="T62" fmla="*/ 149 w 739"/>
                <a:gd name="T63" fmla="*/ 260 h 369"/>
                <a:gd name="T64" fmla="*/ 272 w 739"/>
                <a:gd name="T65" fmla="*/ 224 h 369"/>
                <a:gd name="T66" fmla="*/ 295 w 739"/>
                <a:gd name="T67" fmla="*/ 188 h 369"/>
                <a:gd name="T68" fmla="*/ 339 w 739"/>
                <a:gd name="T69" fmla="*/ 102 h 369"/>
                <a:gd name="T70" fmla="*/ 352 w 739"/>
                <a:gd name="T71" fmla="*/ 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9" h="369">
                  <a:moveTo>
                    <a:pt x="370" y="79"/>
                  </a:moveTo>
                  <a:cubicBezTo>
                    <a:pt x="385" y="69"/>
                    <a:pt x="400" y="59"/>
                    <a:pt x="417" y="55"/>
                  </a:cubicBezTo>
                  <a:cubicBezTo>
                    <a:pt x="422" y="53"/>
                    <a:pt x="429" y="47"/>
                    <a:pt x="433" y="44"/>
                  </a:cubicBezTo>
                  <a:cubicBezTo>
                    <a:pt x="452" y="32"/>
                    <a:pt x="474" y="28"/>
                    <a:pt x="496" y="28"/>
                  </a:cubicBezTo>
                  <a:cubicBezTo>
                    <a:pt x="496" y="28"/>
                    <a:pt x="528" y="7"/>
                    <a:pt x="545" y="7"/>
                  </a:cubicBezTo>
                  <a:cubicBezTo>
                    <a:pt x="545" y="7"/>
                    <a:pt x="536" y="5"/>
                    <a:pt x="528" y="7"/>
                  </a:cubicBezTo>
                  <a:cubicBezTo>
                    <a:pt x="528" y="7"/>
                    <a:pt x="549" y="1"/>
                    <a:pt x="559" y="4"/>
                  </a:cubicBezTo>
                  <a:cubicBezTo>
                    <a:pt x="559" y="4"/>
                    <a:pt x="559" y="0"/>
                    <a:pt x="555" y="0"/>
                  </a:cubicBezTo>
                  <a:cubicBezTo>
                    <a:pt x="580" y="6"/>
                    <a:pt x="615" y="16"/>
                    <a:pt x="629" y="41"/>
                  </a:cubicBezTo>
                  <a:cubicBezTo>
                    <a:pt x="629" y="41"/>
                    <a:pt x="641" y="52"/>
                    <a:pt x="641" y="74"/>
                  </a:cubicBezTo>
                  <a:cubicBezTo>
                    <a:pt x="641" y="74"/>
                    <a:pt x="641" y="99"/>
                    <a:pt x="649" y="112"/>
                  </a:cubicBezTo>
                  <a:cubicBezTo>
                    <a:pt x="649" y="112"/>
                    <a:pt x="723" y="166"/>
                    <a:pt x="739" y="181"/>
                  </a:cubicBezTo>
                  <a:cubicBezTo>
                    <a:pt x="739" y="181"/>
                    <a:pt x="705" y="166"/>
                    <a:pt x="679" y="156"/>
                  </a:cubicBezTo>
                  <a:cubicBezTo>
                    <a:pt x="679" y="156"/>
                    <a:pt x="639" y="140"/>
                    <a:pt x="631" y="132"/>
                  </a:cubicBezTo>
                  <a:cubicBezTo>
                    <a:pt x="630" y="131"/>
                    <a:pt x="618" y="146"/>
                    <a:pt x="617" y="148"/>
                  </a:cubicBezTo>
                  <a:cubicBezTo>
                    <a:pt x="613" y="155"/>
                    <a:pt x="616" y="162"/>
                    <a:pt x="614" y="170"/>
                  </a:cubicBezTo>
                  <a:cubicBezTo>
                    <a:pt x="611" y="178"/>
                    <a:pt x="603" y="180"/>
                    <a:pt x="599" y="186"/>
                  </a:cubicBezTo>
                  <a:cubicBezTo>
                    <a:pt x="593" y="193"/>
                    <a:pt x="592" y="203"/>
                    <a:pt x="587" y="210"/>
                  </a:cubicBezTo>
                  <a:cubicBezTo>
                    <a:pt x="587" y="210"/>
                    <a:pt x="589" y="195"/>
                    <a:pt x="589" y="195"/>
                  </a:cubicBezTo>
                  <a:cubicBezTo>
                    <a:pt x="589" y="198"/>
                    <a:pt x="582" y="203"/>
                    <a:pt x="580" y="207"/>
                  </a:cubicBezTo>
                  <a:cubicBezTo>
                    <a:pt x="573" y="217"/>
                    <a:pt x="571" y="239"/>
                    <a:pt x="558" y="245"/>
                  </a:cubicBezTo>
                  <a:cubicBezTo>
                    <a:pt x="550" y="248"/>
                    <a:pt x="547" y="255"/>
                    <a:pt x="537" y="250"/>
                  </a:cubicBezTo>
                  <a:cubicBezTo>
                    <a:pt x="540" y="251"/>
                    <a:pt x="524" y="264"/>
                    <a:pt x="521" y="265"/>
                  </a:cubicBezTo>
                  <a:cubicBezTo>
                    <a:pt x="521" y="265"/>
                    <a:pt x="503" y="280"/>
                    <a:pt x="502" y="291"/>
                  </a:cubicBezTo>
                  <a:cubicBezTo>
                    <a:pt x="502" y="291"/>
                    <a:pt x="500" y="309"/>
                    <a:pt x="502" y="314"/>
                  </a:cubicBezTo>
                  <a:cubicBezTo>
                    <a:pt x="505" y="321"/>
                    <a:pt x="501" y="334"/>
                    <a:pt x="509" y="339"/>
                  </a:cubicBezTo>
                  <a:cubicBezTo>
                    <a:pt x="515" y="344"/>
                    <a:pt x="529" y="338"/>
                    <a:pt x="537" y="336"/>
                  </a:cubicBezTo>
                  <a:cubicBezTo>
                    <a:pt x="537" y="336"/>
                    <a:pt x="541" y="341"/>
                    <a:pt x="572" y="336"/>
                  </a:cubicBezTo>
                  <a:cubicBezTo>
                    <a:pt x="572" y="336"/>
                    <a:pt x="589" y="336"/>
                    <a:pt x="560" y="343"/>
                  </a:cubicBezTo>
                  <a:cubicBezTo>
                    <a:pt x="560" y="343"/>
                    <a:pt x="528" y="343"/>
                    <a:pt x="524" y="348"/>
                  </a:cubicBezTo>
                  <a:cubicBezTo>
                    <a:pt x="524" y="348"/>
                    <a:pt x="508" y="350"/>
                    <a:pt x="505" y="356"/>
                  </a:cubicBezTo>
                  <a:cubicBezTo>
                    <a:pt x="503" y="360"/>
                    <a:pt x="491" y="350"/>
                    <a:pt x="485" y="359"/>
                  </a:cubicBezTo>
                  <a:cubicBezTo>
                    <a:pt x="485" y="359"/>
                    <a:pt x="475" y="362"/>
                    <a:pt x="487" y="350"/>
                  </a:cubicBezTo>
                  <a:cubicBezTo>
                    <a:pt x="489" y="348"/>
                    <a:pt x="492" y="348"/>
                    <a:pt x="493" y="345"/>
                  </a:cubicBezTo>
                  <a:cubicBezTo>
                    <a:pt x="498" y="338"/>
                    <a:pt x="493" y="326"/>
                    <a:pt x="489" y="319"/>
                  </a:cubicBezTo>
                  <a:cubicBezTo>
                    <a:pt x="489" y="320"/>
                    <a:pt x="487" y="321"/>
                    <a:pt x="487" y="322"/>
                  </a:cubicBezTo>
                  <a:cubicBezTo>
                    <a:pt x="486" y="323"/>
                    <a:pt x="465" y="308"/>
                    <a:pt x="464" y="306"/>
                  </a:cubicBezTo>
                  <a:cubicBezTo>
                    <a:pt x="464" y="306"/>
                    <a:pt x="459" y="318"/>
                    <a:pt x="454" y="319"/>
                  </a:cubicBezTo>
                  <a:cubicBezTo>
                    <a:pt x="454" y="319"/>
                    <a:pt x="453" y="312"/>
                    <a:pt x="453" y="312"/>
                  </a:cubicBezTo>
                  <a:cubicBezTo>
                    <a:pt x="453" y="313"/>
                    <a:pt x="446" y="318"/>
                    <a:pt x="445" y="319"/>
                  </a:cubicBezTo>
                  <a:cubicBezTo>
                    <a:pt x="441" y="322"/>
                    <a:pt x="460" y="336"/>
                    <a:pt x="462" y="337"/>
                  </a:cubicBezTo>
                  <a:cubicBezTo>
                    <a:pt x="469" y="339"/>
                    <a:pt x="476" y="341"/>
                    <a:pt x="483" y="343"/>
                  </a:cubicBezTo>
                  <a:cubicBezTo>
                    <a:pt x="464" y="345"/>
                    <a:pt x="464" y="345"/>
                    <a:pt x="464" y="345"/>
                  </a:cubicBezTo>
                  <a:cubicBezTo>
                    <a:pt x="464" y="345"/>
                    <a:pt x="459" y="343"/>
                    <a:pt x="461" y="349"/>
                  </a:cubicBezTo>
                  <a:cubicBezTo>
                    <a:pt x="461" y="349"/>
                    <a:pt x="454" y="345"/>
                    <a:pt x="443" y="346"/>
                  </a:cubicBezTo>
                  <a:cubicBezTo>
                    <a:pt x="443" y="346"/>
                    <a:pt x="450" y="333"/>
                    <a:pt x="435" y="324"/>
                  </a:cubicBezTo>
                  <a:cubicBezTo>
                    <a:pt x="423" y="330"/>
                    <a:pt x="407" y="326"/>
                    <a:pt x="395" y="333"/>
                  </a:cubicBezTo>
                  <a:cubicBezTo>
                    <a:pt x="396" y="332"/>
                    <a:pt x="407" y="323"/>
                    <a:pt x="405" y="323"/>
                  </a:cubicBezTo>
                  <a:cubicBezTo>
                    <a:pt x="405" y="323"/>
                    <a:pt x="389" y="322"/>
                    <a:pt x="372" y="330"/>
                  </a:cubicBezTo>
                  <a:cubicBezTo>
                    <a:pt x="362" y="335"/>
                    <a:pt x="357" y="331"/>
                    <a:pt x="348" y="326"/>
                  </a:cubicBezTo>
                  <a:cubicBezTo>
                    <a:pt x="339" y="320"/>
                    <a:pt x="327" y="317"/>
                    <a:pt x="317" y="320"/>
                  </a:cubicBezTo>
                  <a:cubicBezTo>
                    <a:pt x="306" y="323"/>
                    <a:pt x="298" y="329"/>
                    <a:pt x="288" y="334"/>
                  </a:cubicBezTo>
                  <a:cubicBezTo>
                    <a:pt x="258" y="348"/>
                    <a:pt x="225" y="351"/>
                    <a:pt x="196" y="369"/>
                  </a:cubicBezTo>
                  <a:cubicBezTo>
                    <a:pt x="200" y="359"/>
                    <a:pt x="200" y="359"/>
                    <a:pt x="200" y="359"/>
                  </a:cubicBezTo>
                  <a:cubicBezTo>
                    <a:pt x="197" y="366"/>
                    <a:pt x="181" y="367"/>
                    <a:pt x="176" y="368"/>
                  </a:cubicBezTo>
                  <a:cubicBezTo>
                    <a:pt x="170" y="368"/>
                    <a:pt x="144" y="366"/>
                    <a:pt x="143" y="369"/>
                  </a:cubicBezTo>
                  <a:cubicBezTo>
                    <a:pt x="143" y="368"/>
                    <a:pt x="147" y="361"/>
                    <a:pt x="148" y="361"/>
                  </a:cubicBezTo>
                  <a:cubicBezTo>
                    <a:pt x="148" y="361"/>
                    <a:pt x="133" y="361"/>
                    <a:pt x="125" y="347"/>
                  </a:cubicBezTo>
                  <a:cubicBezTo>
                    <a:pt x="125" y="347"/>
                    <a:pt x="172" y="336"/>
                    <a:pt x="184" y="317"/>
                  </a:cubicBezTo>
                  <a:cubicBezTo>
                    <a:pt x="184" y="317"/>
                    <a:pt x="66" y="327"/>
                    <a:pt x="0" y="294"/>
                  </a:cubicBezTo>
                  <a:cubicBezTo>
                    <a:pt x="6" y="296"/>
                    <a:pt x="21" y="293"/>
                    <a:pt x="27" y="292"/>
                  </a:cubicBezTo>
                  <a:cubicBezTo>
                    <a:pt x="44" y="291"/>
                    <a:pt x="60" y="288"/>
                    <a:pt x="77" y="284"/>
                  </a:cubicBezTo>
                  <a:cubicBezTo>
                    <a:pt x="113" y="276"/>
                    <a:pt x="149" y="263"/>
                    <a:pt x="186" y="258"/>
                  </a:cubicBezTo>
                  <a:cubicBezTo>
                    <a:pt x="173" y="257"/>
                    <a:pt x="161" y="258"/>
                    <a:pt x="149" y="260"/>
                  </a:cubicBezTo>
                  <a:cubicBezTo>
                    <a:pt x="181" y="255"/>
                    <a:pt x="209" y="251"/>
                    <a:pt x="240" y="238"/>
                  </a:cubicBezTo>
                  <a:cubicBezTo>
                    <a:pt x="251" y="233"/>
                    <a:pt x="261" y="228"/>
                    <a:pt x="272" y="224"/>
                  </a:cubicBezTo>
                  <a:cubicBezTo>
                    <a:pt x="279" y="221"/>
                    <a:pt x="285" y="221"/>
                    <a:pt x="288" y="214"/>
                  </a:cubicBezTo>
                  <a:cubicBezTo>
                    <a:pt x="292" y="206"/>
                    <a:pt x="291" y="197"/>
                    <a:pt x="295" y="188"/>
                  </a:cubicBezTo>
                  <a:cubicBezTo>
                    <a:pt x="303" y="174"/>
                    <a:pt x="319" y="154"/>
                    <a:pt x="320" y="137"/>
                  </a:cubicBezTo>
                  <a:cubicBezTo>
                    <a:pt x="320" y="137"/>
                    <a:pt x="325" y="111"/>
                    <a:pt x="339" y="102"/>
                  </a:cubicBezTo>
                  <a:cubicBezTo>
                    <a:pt x="339" y="102"/>
                    <a:pt x="327" y="106"/>
                    <a:pt x="323" y="114"/>
                  </a:cubicBezTo>
                  <a:cubicBezTo>
                    <a:pt x="323" y="114"/>
                    <a:pt x="329" y="104"/>
                    <a:pt x="352" y="91"/>
                  </a:cubicBezTo>
                  <a:cubicBezTo>
                    <a:pt x="358" y="87"/>
                    <a:pt x="364" y="83"/>
                    <a:pt x="37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6" name="Freeform 224"/>
            <p:cNvSpPr/>
            <p:nvPr/>
          </p:nvSpPr>
          <p:spPr bwMode="auto">
            <a:xfrm>
              <a:off x="4278313" y="4779963"/>
              <a:ext cx="395288" cy="395288"/>
            </a:xfrm>
            <a:custGeom>
              <a:avLst/>
              <a:gdLst>
                <a:gd name="T0" fmla="*/ 54 w 289"/>
                <a:gd name="T1" fmla="*/ 36 h 288"/>
                <a:gd name="T2" fmla="*/ 92 w 289"/>
                <a:gd name="T3" fmla="*/ 7 h 288"/>
                <a:gd name="T4" fmla="*/ 86 w 289"/>
                <a:gd name="T5" fmla="*/ 2 h 288"/>
                <a:gd name="T6" fmla="*/ 102 w 289"/>
                <a:gd name="T7" fmla="*/ 4 h 288"/>
                <a:gd name="T8" fmla="*/ 98 w 289"/>
                <a:gd name="T9" fmla="*/ 0 h 288"/>
                <a:gd name="T10" fmla="*/ 124 w 289"/>
                <a:gd name="T11" fmla="*/ 3 h 288"/>
                <a:gd name="T12" fmla="*/ 158 w 289"/>
                <a:gd name="T13" fmla="*/ 7 h 288"/>
                <a:gd name="T14" fmla="*/ 150 w 289"/>
                <a:gd name="T15" fmla="*/ 8 h 288"/>
                <a:gd name="T16" fmla="*/ 178 w 289"/>
                <a:gd name="T17" fmla="*/ 27 h 288"/>
                <a:gd name="T18" fmla="*/ 199 w 289"/>
                <a:gd name="T19" fmla="*/ 51 h 288"/>
                <a:gd name="T20" fmla="*/ 231 w 289"/>
                <a:gd name="T21" fmla="*/ 65 h 288"/>
                <a:gd name="T22" fmla="*/ 216 w 289"/>
                <a:gd name="T23" fmla="*/ 63 h 288"/>
                <a:gd name="T24" fmla="*/ 273 w 289"/>
                <a:gd name="T25" fmla="*/ 110 h 288"/>
                <a:gd name="T26" fmla="*/ 268 w 289"/>
                <a:gd name="T27" fmla="*/ 106 h 288"/>
                <a:gd name="T28" fmla="*/ 289 w 289"/>
                <a:gd name="T29" fmla="*/ 141 h 288"/>
                <a:gd name="T30" fmla="*/ 251 w 289"/>
                <a:gd name="T31" fmla="*/ 247 h 288"/>
                <a:gd name="T32" fmla="*/ 184 w 289"/>
                <a:gd name="T33" fmla="*/ 278 h 288"/>
                <a:gd name="T34" fmla="*/ 131 w 289"/>
                <a:gd name="T35" fmla="*/ 288 h 288"/>
                <a:gd name="T36" fmla="*/ 102 w 289"/>
                <a:gd name="T37" fmla="*/ 255 h 288"/>
                <a:gd name="T38" fmla="*/ 107 w 289"/>
                <a:gd name="T39" fmla="*/ 263 h 288"/>
                <a:gd name="T40" fmla="*/ 75 w 289"/>
                <a:gd name="T41" fmla="*/ 228 h 288"/>
                <a:gd name="T42" fmla="*/ 65 w 289"/>
                <a:gd name="T43" fmla="*/ 199 h 288"/>
                <a:gd name="T44" fmla="*/ 68 w 289"/>
                <a:gd name="T45" fmla="*/ 220 h 288"/>
                <a:gd name="T46" fmla="*/ 58 w 289"/>
                <a:gd name="T47" fmla="*/ 189 h 288"/>
                <a:gd name="T48" fmla="*/ 54 w 289"/>
                <a:gd name="T49" fmla="*/ 172 h 288"/>
                <a:gd name="T50" fmla="*/ 54 w 289"/>
                <a:gd name="T51" fmla="*/ 152 h 288"/>
                <a:gd name="T52" fmla="*/ 50 w 289"/>
                <a:gd name="T53" fmla="*/ 159 h 288"/>
                <a:gd name="T54" fmla="*/ 52 w 289"/>
                <a:gd name="T55" fmla="*/ 127 h 288"/>
                <a:gd name="T56" fmla="*/ 62 w 289"/>
                <a:gd name="T57" fmla="*/ 103 h 288"/>
                <a:gd name="T58" fmla="*/ 61 w 289"/>
                <a:gd name="T59" fmla="*/ 75 h 288"/>
                <a:gd name="T60" fmla="*/ 53 w 289"/>
                <a:gd name="T61" fmla="*/ 57 h 288"/>
                <a:gd name="T62" fmla="*/ 0 w 289"/>
                <a:gd name="T63" fmla="*/ 23 h 288"/>
                <a:gd name="T64" fmla="*/ 54 w 289"/>
                <a:gd name="T65" fmla="*/ 3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288">
                  <a:moveTo>
                    <a:pt x="54" y="36"/>
                  </a:moveTo>
                  <a:cubicBezTo>
                    <a:pt x="54" y="36"/>
                    <a:pt x="66" y="11"/>
                    <a:pt x="92" y="7"/>
                  </a:cubicBezTo>
                  <a:cubicBezTo>
                    <a:pt x="92" y="7"/>
                    <a:pt x="92" y="8"/>
                    <a:pt x="86" y="2"/>
                  </a:cubicBezTo>
                  <a:cubicBezTo>
                    <a:pt x="86" y="2"/>
                    <a:pt x="94" y="5"/>
                    <a:pt x="102" y="4"/>
                  </a:cubicBezTo>
                  <a:cubicBezTo>
                    <a:pt x="102" y="4"/>
                    <a:pt x="98" y="0"/>
                    <a:pt x="98" y="0"/>
                  </a:cubicBezTo>
                  <a:cubicBezTo>
                    <a:pt x="103" y="6"/>
                    <a:pt x="118" y="3"/>
                    <a:pt x="124" y="3"/>
                  </a:cubicBezTo>
                  <a:cubicBezTo>
                    <a:pt x="135" y="3"/>
                    <a:pt x="148" y="8"/>
                    <a:pt x="158" y="7"/>
                  </a:cubicBezTo>
                  <a:cubicBezTo>
                    <a:pt x="158" y="7"/>
                    <a:pt x="150" y="8"/>
                    <a:pt x="150" y="8"/>
                  </a:cubicBezTo>
                  <a:cubicBezTo>
                    <a:pt x="150" y="8"/>
                    <a:pt x="167" y="10"/>
                    <a:pt x="178" y="27"/>
                  </a:cubicBezTo>
                  <a:cubicBezTo>
                    <a:pt x="184" y="36"/>
                    <a:pt x="188" y="47"/>
                    <a:pt x="199" y="51"/>
                  </a:cubicBezTo>
                  <a:cubicBezTo>
                    <a:pt x="211" y="55"/>
                    <a:pt x="221" y="59"/>
                    <a:pt x="231" y="65"/>
                  </a:cubicBezTo>
                  <a:cubicBezTo>
                    <a:pt x="226" y="65"/>
                    <a:pt x="221" y="64"/>
                    <a:pt x="216" y="63"/>
                  </a:cubicBezTo>
                  <a:cubicBezTo>
                    <a:pt x="242" y="67"/>
                    <a:pt x="263" y="86"/>
                    <a:pt x="273" y="110"/>
                  </a:cubicBezTo>
                  <a:cubicBezTo>
                    <a:pt x="268" y="106"/>
                    <a:pt x="268" y="106"/>
                    <a:pt x="268" y="106"/>
                  </a:cubicBezTo>
                  <a:cubicBezTo>
                    <a:pt x="268" y="106"/>
                    <a:pt x="282" y="137"/>
                    <a:pt x="289" y="141"/>
                  </a:cubicBezTo>
                  <a:cubicBezTo>
                    <a:pt x="251" y="247"/>
                    <a:pt x="251" y="247"/>
                    <a:pt x="251" y="247"/>
                  </a:cubicBezTo>
                  <a:cubicBezTo>
                    <a:pt x="184" y="278"/>
                    <a:pt x="184" y="278"/>
                    <a:pt x="184" y="27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31" y="288"/>
                    <a:pt x="120" y="269"/>
                    <a:pt x="102" y="255"/>
                  </a:cubicBezTo>
                  <a:cubicBezTo>
                    <a:pt x="102" y="255"/>
                    <a:pt x="107" y="263"/>
                    <a:pt x="107" y="263"/>
                  </a:cubicBezTo>
                  <a:cubicBezTo>
                    <a:pt x="98" y="249"/>
                    <a:pt x="79" y="246"/>
                    <a:pt x="75" y="228"/>
                  </a:cubicBezTo>
                  <a:cubicBezTo>
                    <a:pt x="72" y="218"/>
                    <a:pt x="69" y="208"/>
                    <a:pt x="65" y="199"/>
                  </a:cubicBezTo>
                  <a:cubicBezTo>
                    <a:pt x="67" y="205"/>
                    <a:pt x="70" y="213"/>
                    <a:pt x="68" y="220"/>
                  </a:cubicBezTo>
                  <a:cubicBezTo>
                    <a:pt x="71" y="209"/>
                    <a:pt x="63" y="199"/>
                    <a:pt x="58" y="189"/>
                  </a:cubicBezTo>
                  <a:cubicBezTo>
                    <a:pt x="56" y="184"/>
                    <a:pt x="54" y="179"/>
                    <a:pt x="54" y="172"/>
                  </a:cubicBezTo>
                  <a:cubicBezTo>
                    <a:pt x="54" y="165"/>
                    <a:pt x="57" y="159"/>
                    <a:pt x="54" y="152"/>
                  </a:cubicBezTo>
                  <a:cubicBezTo>
                    <a:pt x="54" y="155"/>
                    <a:pt x="53" y="157"/>
                    <a:pt x="50" y="159"/>
                  </a:cubicBezTo>
                  <a:cubicBezTo>
                    <a:pt x="55" y="156"/>
                    <a:pt x="51" y="132"/>
                    <a:pt x="52" y="127"/>
                  </a:cubicBezTo>
                  <a:cubicBezTo>
                    <a:pt x="53" y="118"/>
                    <a:pt x="58" y="111"/>
                    <a:pt x="62" y="103"/>
                  </a:cubicBezTo>
                  <a:cubicBezTo>
                    <a:pt x="62" y="103"/>
                    <a:pt x="68" y="80"/>
                    <a:pt x="61" y="75"/>
                  </a:cubicBezTo>
                  <a:cubicBezTo>
                    <a:pt x="61" y="75"/>
                    <a:pt x="53" y="63"/>
                    <a:pt x="53" y="57"/>
                  </a:cubicBezTo>
                  <a:cubicBezTo>
                    <a:pt x="53" y="57"/>
                    <a:pt x="16" y="42"/>
                    <a:pt x="0" y="23"/>
                  </a:cubicBezTo>
                  <a:cubicBezTo>
                    <a:pt x="0" y="23"/>
                    <a:pt x="35" y="36"/>
                    <a:pt x="5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Freeform 225"/>
            <p:cNvSpPr>
              <a:spLocks noEditPoints="1"/>
            </p:cNvSpPr>
            <p:nvPr/>
          </p:nvSpPr>
          <p:spPr bwMode="auto">
            <a:xfrm>
              <a:off x="1414463" y="3849688"/>
              <a:ext cx="1912938" cy="1123950"/>
            </a:xfrm>
            <a:custGeom>
              <a:avLst/>
              <a:gdLst>
                <a:gd name="T0" fmla="*/ 1292 w 1398"/>
                <a:gd name="T1" fmla="*/ 445 h 821"/>
                <a:gd name="T2" fmla="*/ 1366 w 1398"/>
                <a:gd name="T3" fmla="*/ 415 h 821"/>
                <a:gd name="T4" fmla="*/ 1338 w 1398"/>
                <a:gd name="T5" fmla="*/ 416 h 821"/>
                <a:gd name="T6" fmla="*/ 1305 w 1398"/>
                <a:gd name="T7" fmla="*/ 401 h 821"/>
                <a:gd name="T8" fmla="*/ 1296 w 1398"/>
                <a:gd name="T9" fmla="*/ 345 h 821"/>
                <a:gd name="T10" fmla="*/ 1271 w 1398"/>
                <a:gd name="T11" fmla="*/ 391 h 821"/>
                <a:gd name="T12" fmla="*/ 1222 w 1398"/>
                <a:gd name="T13" fmla="*/ 342 h 821"/>
                <a:gd name="T14" fmla="*/ 1272 w 1398"/>
                <a:gd name="T15" fmla="*/ 439 h 821"/>
                <a:gd name="T16" fmla="*/ 1104 w 1398"/>
                <a:gd name="T17" fmla="*/ 423 h 821"/>
                <a:gd name="T18" fmla="*/ 1038 w 1398"/>
                <a:gd name="T19" fmla="*/ 191 h 821"/>
                <a:gd name="T20" fmla="*/ 1022 w 1398"/>
                <a:gd name="T21" fmla="*/ 329 h 821"/>
                <a:gd name="T22" fmla="*/ 808 w 1398"/>
                <a:gd name="T23" fmla="*/ 9 h 821"/>
                <a:gd name="T24" fmla="*/ 855 w 1398"/>
                <a:gd name="T25" fmla="*/ 145 h 821"/>
                <a:gd name="T26" fmla="*/ 286 w 1398"/>
                <a:gd name="T27" fmla="*/ 287 h 821"/>
                <a:gd name="T28" fmla="*/ 549 w 1398"/>
                <a:gd name="T29" fmla="*/ 98 h 821"/>
                <a:gd name="T30" fmla="*/ 233 w 1398"/>
                <a:gd name="T31" fmla="*/ 540 h 821"/>
                <a:gd name="T32" fmla="*/ 215 w 1398"/>
                <a:gd name="T33" fmla="*/ 568 h 821"/>
                <a:gd name="T34" fmla="*/ 228 w 1398"/>
                <a:gd name="T35" fmla="*/ 565 h 821"/>
                <a:gd name="T36" fmla="*/ 396 w 1398"/>
                <a:gd name="T37" fmla="*/ 699 h 821"/>
                <a:gd name="T38" fmla="*/ 572 w 1398"/>
                <a:gd name="T39" fmla="*/ 308 h 821"/>
                <a:gd name="T40" fmla="*/ 847 w 1398"/>
                <a:gd name="T41" fmla="*/ 200 h 821"/>
                <a:gd name="T42" fmla="*/ 738 w 1398"/>
                <a:gd name="T43" fmla="*/ 271 h 821"/>
                <a:gd name="T44" fmla="*/ 874 w 1398"/>
                <a:gd name="T45" fmla="*/ 250 h 821"/>
                <a:gd name="T46" fmla="*/ 786 w 1398"/>
                <a:gd name="T47" fmla="*/ 328 h 821"/>
                <a:gd name="T48" fmla="*/ 805 w 1398"/>
                <a:gd name="T49" fmla="*/ 357 h 821"/>
                <a:gd name="T50" fmla="*/ 881 w 1398"/>
                <a:gd name="T51" fmla="*/ 258 h 821"/>
                <a:gd name="T52" fmla="*/ 913 w 1398"/>
                <a:gd name="T53" fmla="*/ 426 h 821"/>
                <a:gd name="T54" fmla="*/ 750 w 1398"/>
                <a:gd name="T55" fmla="*/ 496 h 821"/>
                <a:gd name="T56" fmla="*/ 785 w 1398"/>
                <a:gd name="T57" fmla="*/ 561 h 821"/>
                <a:gd name="T58" fmla="*/ 743 w 1398"/>
                <a:gd name="T59" fmla="*/ 676 h 821"/>
                <a:gd name="T60" fmla="*/ 840 w 1398"/>
                <a:gd name="T61" fmla="*/ 632 h 821"/>
                <a:gd name="T62" fmla="*/ 845 w 1398"/>
                <a:gd name="T63" fmla="*/ 708 h 821"/>
                <a:gd name="T64" fmla="*/ 830 w 1398"/>
                <a:gd name="T65" fmla="*/ 539 h 821"/>
                <a:gd name="T66" fmla="*/ 1020 w 1398"/>
                <a:gd name="T67" fmla="*/ 365 h 821"/>
                <a:gd name="T68" fmla="*/ 1258 w 1398"/>
                <a:gd name="T69" fmla="*/ 601 h 821"/>
                <a:gd name="T70" fmla="*/ 1369 w 1398"/>
                <a:gd name="T71" fmla="*/ 778 h 821"/>
                <a:gd name="T72" fmla="*/ 389 w 1398"/>
                <a:gd name="T73" fmla="*/ 453 h 821"/>
                <a:gd name="T74" fmla="*/ 511 w 1398"/>
                <a:gd name="T75" fmla="*/ 166 h 821"/>
                <a:gd name="T76" fmla="*/ 422 w 1398"/>
                <a:gd name="T77" fmla="*/ 319 h 821"/>
                <a:gd name="T78" fmla="*/ 778 w 1398"/>
                <a:gd name="T79" fmla="*/ 162 h 821"/>
                <a:gd name="T80" fmla="*/ 432 w 1398"/>
                <a:gd name="T81" fmla="*/ 365 h 821"/>
                <a:gd name="T82" fmla="*/ 483 w 1398"/>
                <a:gd name="T83" fmla="*/ 340 h 821"/>
                <a:gd name="T84" fmla="*/ 455 w 1398"/>
                <a:gd name="T85" fmla="*/ 311 h 821"/>
                <a:gd name="T86" fmla="*/ 698 w 1398"/>
                <a:gd name="T87" fmla="*/ 108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98" h="821">
                  <a:moveTo>
                    <a:pt x="1330" y="612"/>
                  </a:moveTo>
                  <a:cubicBezTo>
                    <a:pt x="1330" y="612"/>
                    <a:pt x="1304" y="574"/>
                    <a:pt x="1284" y="561"/>
                  </a:cubicBezTo>
                  <a:cubicBezTo>
                    <a:pt x="1284" y="561"/>
                    <a:pt x="1268" y="459"/>
                    <a:pt x="1292" y="445"/>
                  </a:cubicBezTo>
                  <a:cubicBezTo>
                    <a:pt x="1292" y="445"/>
                    <a:pt x="1298" y="452"/>
                    <a:pt x="1313" y="444"/>
                  </a:cubicBezTo>
                  <a:cubicBezTo>
                    <a:pt x="1313" y="444"/>
                    <a:pt x="1330" y="426"/>
                    <a:pt x="1340" y="426"/>
                  </a:cubicBezTo>
                  <a:cubicBezTo>
                    <a:pt x="1340" y="426"/>
                    <a:pt x="1359" y="423"/>
                    <a:pt x="1366" y="415"/>
                  </a:cubicBezTo>
                  <a:cubicBezTo>
                    <a:pt x="1366" y="415"/>
                    <a:pt x="1375" y="403"/>
                    <a:pt x="1383" y="415"/>
                  </a:cubicBezTo>
                  <a:cubicBezTo>
                    <a:pt x="1383" y="415"/>
                    <a:pt x="1378" y="403"/>
                    <a:pt x="1359" y="410"/>
                  </a:cubicBezTo>
                  <a:cubicBezTo>
                    <a:pt x="1359" y="410"/>
                    <a:pt x="1347" y="418"/>
                    <a:pt x="1338" y="416"/>
                  </a:cubicBezTo>
                  <a:cubicBezTo>
                    <a:pt x="1338" y="416"/>
                    <a:pt x="1324" y="415"/>
                    <a:pt x="1315" y="424"/>
                  </a:cubicBezTo>
                  <a:cubicBezTo>
                    <a:pt x="1315" y="424"/>
                    <a:pt x="1294" y="435"/>
                    <a:pt x="1293" y="421"/>
                  </a:cubicBezTo>
                  <a:cubicBezTo>
                    <a:pt x="1293" y="421"/>
                    <a:pt x="1302" y="413"/>
                    <a:pt x="1305" y="401"/>
                  </a:cubicBezTo>
                  <a:cubicBezTo>
                    <a:pt x="1305" y="401"/>
                    <a:pt x="1297" y="392"/>
                    <a:pt x="1308" y="377"/>
                  </a:cubicBezTo>
                  <a:cubicBezTo>
                    <a:pt x="1308" y="377"/>
                    <a:pt x="1310" y="355"/>
                    <a:pt x="1310" y="340"/>
                  </a:cubicBezTo>
                  <a:cubicBezTo>
                    <a:pt x="1310" y="340"/>
                    <a:pt x="1301" y="354"/>
                    <a:pt x="1296" y="345"/>
                  </a:cubicBezTo>
                  <a:cubicBezTo>
                    <a:pt x="1296" y="345"/>
                    <a:pt x="1294" y="377"/>
                    <a:pt x="1294" y="381"/>
                  </a:cubicBezTo>
                  <a:cubicBezTo>
                    <a:pt x="1294" y="386"/>
                    <a:pt x="1297" y="406"/>
                    <a:pt x="1289" y="406"/>
                  </a:cubicBezTo>
                  <a:cubicBezTo>
                    <a:pt x="1289" y="406"/>
                    <a:pt x="1277" y="406"/>
                    <a:pt x="1271" y="391"/>
                  </a:cubicBezTo>
                  <a:cubicBezTo>
                    <a:pt x="1271" y="391"/>
                    <a:pt x="1235" y="339"/>
                    <a:pt x="1226" y="336"/>
                  </a:cubicBezTo>
                  <a:cubicBezTo>
                    <a:pt x="1221" y="334"/>
                    <a:pt x="1221" y="334"/>
                    <a:pt x="1221" y="334"/>
                  </a:cubicBezTo>
                  <a:cubicBezTo>
                    <a:pt x="1222" y="342"/>
                    <a:pt x="1222" y="342"/>
                    <a:pt x="1222" y="342"/>
                  </a:cubicBezTo>
                  <a:cubicBezTo>
                    <a:pt x="1222" y="342"/>
                    <a:pt x="1248" y="372"/>
                    <a:pt x="1263" y="392"/>
                  </a:cubicBezTo>
                  <a:cubicBezTo>
                    <a:pt x="1278" y="413"/>
                    <a:pt x="1278" y="413"/>
                    <a:pt x="1278" y="413"/>
                  </a:cubicBezTo>
                  <a:cubicBezTo>
                    <a:pt x="1278" y="413"/>
                    <a:pt x="1282" y="427"/>
                    <a:pt x="1272" y="439"/>
                  </a:cubicBezTo>
                  <a:cubicBezTo>
                    <a:pt x="1261" y="459"/>
                    <a:pt x="1261" y="459"/>
                    <a:pt x="1261" y="459"/>
                  </a:cubicBezTo>
                  <a:cubicBezTo>
                    <a:pt x="1256" y="549"/>
                    <a:pt x="1256" y="549"/>
                    <a:pt x="1256" y="549"/>
                  </a:cubicBezTo>
                  <a:cubicBezTo>
                    <a:pt x="1256" y="549"/>
                    <a:pt x="1174" y="519"/>
                    <a:pt x="1104" y="423"/>
                  </a:cubicBezTo>
                  <a:cubicBezTo>
                    <a:pt x="1104" y="423"/>
                    <a:pt x="1057" y="362"/>
                    <a:pt x="1044" y="348"/>
                  </a:cubicBezTo>
                  <a:cubicBezTo>
                    <a:pt x="1044" y="348"/>
                    <a:pt x="1035" y="343"/>
                    <a:pt x="1040" y="331"/>
                  </a:cubicBezTo>
                  <a:cubicBezTo>
                    <a:pt x="1040" y="331"/>
                    <a:pt x="1047" y="230"/>
                    <a:pt x="1038" y="191"/>
                  </a:cubicBezTo>
                  <a:cubicBezTo>
                    <a:pt x="1038" y="191"/>
                    <a:pt x="1013" y="93"/>
                    <a:pt x="988" y="81"/>
                  </a:cubicBezTo>
                  <a:cubicBezTo>
                    <a:pt x="988" y="81"/>
                    <a:pt x="1029" y="156"/>
                    <a:pt x="1030" y="191"/>
                  </a:cubicBezTo>
                  <a:cubicBezTo>
                    <a:pt x="1030" y="191"/>
                    <a:pt x="1034" y="308"/>
                    <a:pt x="1022" y="329"/>
                  </a:cubicBezTo>
                  <a:cubicBezTo>
                    <a:pt x="1022" y="329"/>
                    <a:pt x="963" y="252"/>
                    <a:pt x="927" y="226"/>
                  </a:cubicBezTo>
                  <a:cubicBezTo>
                    <a:pt x="927" y="226"/>
                    <a:pt x="893" y="203"/>
                    <a:pt x="889" y="178"/>
                  </a:cubicBezTo>
                  <a:cubicBezTo>
                    <a:pt x="889" y="178"/>
                    <a:pt x="884" y="137"/>
                    <a:pt x="808" y="9"/>
                  </a:cubicBezTo>
                  <a:cubicBezTo>
                    <a:pt x="803" y="0"/>
                    <a:pt x="803" y="0"/>
                    <a:pt x="803" y="0"/>
                  </a:cubicBezTo>
                  <a:cubicBezTo>
                    <a:pt x="803" y="0"/>
                    <a:pt x="814" y="44"/>
                    <a:pt x="828" y="65"/>
                  </a:cubicBezTo>
                  <a:cubicBezTo>
                    <a:pt x="828" y="65"/>
                    <a:pt x="850" y="122"/>
                    <a:pt x="855" y="145"/>
                  </a:cubicBezTo>
                  <a:cubicBezTo>
                    <a:pt x="855" y="145"/>
                    <a:pt x="774" y="81"/>
                    <a:pt x="689" y="81"/>
                  </a:cubicBezTo>
                  <a:cubicBezTo>
                    <a:pt x="689" y="81"/>
                    <a:pt x="513" y="58"/>
                    <a:pt x="403" y="149"/>
                  </a:cubicBezTo>
                  <a:cubicBezTo>
                    <a:pt x="403" y="149"/>
                    <a:pt x="325" y="217"/>
                    <a:pt x="286" y="287"/>
                  </a:cubicBezTo>
                  <a:cubicBezTo>
                    <a:pt x="286" y="287"/>
                    <a:pt x="301" y="279"/>
                    <a:pt x="296" y="293"/>
                  </a:cubicBezTo>
                  <a:cubicBezTo>
                    <a:pt x="296" y="293"/>
                    <a:pt x="362" y="192"/>
                    <a:pt x="412" y="157"/>
                  </a:cubicBezTo>
                  <a:cubicBezTo>
                    <a:pt x="412" y="157"/>
                    <a:pt x="489" y="104"/>
                    <a:pt x="549" y="98"/>
                  </a:cubicBezTo>
                  <a:cubicBezTo>
                    <a:pt x="549" y="98"/>
                    <a:pt x="605" y="90"/>
                    <a:pt x="554" y="114"/>
                  </a:cubicBezTo>
                  <a:cubicBezTo>
                    <a:pt x="554" y="114"/>
                    <a:pt x="423" y="197"/>
                    <a:pt x="377" y="276"/>
                  </a:cubicBezTo>
                  <a:cubicBezTo>
                    <a:pt x="377" y="276"/>
                    <a:pt x="247" y="462"/>
                    <a:pt x="233" y="540"/>
                  </a:cubicBezTo>
                  <a:cubicBezTo>
                    <a:pt x="233" y="540"/>
                    <a:pt x="81" y="623"/>
                    <a:pt x="0" y="641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0" y="655"/>
                    <a:pt x="137" y="615"/>
                    <a:pt x="215" y="568"/>
                  </a:cubicBezTo>
                  <a:cubicBezTo>
                    <a:pt x="215" y="581"/>
                    <a:pt x="215" y="581"/>
                    <a:pt x="215" y="581"/>
                  </a:cubicBezTo>
                  <a:cubicBezTo>
                    <a:pt x="215" y="581"/>
                    <a:pt x="221" y="580"/>
                    <a:pt x="226" y="584"/>
                  </a:cubicBezTo>
                  <a:cubicBezTo>
                    <a:pt x="228" y="565"/>
                    <a:pt x="228" y="565"/>
                    <a:pt x="228" y="565"/>
                  </a:cubicBezTo>
                  <a:cubicBezTo>
                    <a:pt x="228" y="565"/>
                    <a:pt x="376" y="491"/>
                    <a:pt x="388" y="473"/>
                  </a:cubicBezTo>
                  <a:cubicBezTo>
                    <a:pt x="388" y="473"/>
                    <a:pt x="389" y="662"/>
                    <a:pt x="387" y="708"/>
                  </a:cubicBezTo>
                  <a:cubicBezTo>
                    <a:pt x="387" y="708"/>
                    <a:pt x="391" y="716"/>
                    <a:pt x="396" y="699"/>
                  </a:cubicBezTo>
                  <a:cubicBezTo>
                    <a:pt x="396" y="699"/>
                    <a:pt x="396" y="474"/>
                    <a:pt x="403" y="465"/>
                  </a:cubicBezTo>
                  <a:cubicBezTo>
                    <a:pt x="403" y="465"/>
                    <a:pt x="438" y="441"/>
                    <a:pt x="468" y="412"/>
                  </a:cubicBezTo>
                  <a:cubicBezTo>
                    <a:pt x="468" y="412"/>
                    <a:pt x="562" y="322"/>
                    <a:pt x="572" y="308"/>
                  </a:cubicBezTo>
                  <a:cubicBezTo>
                    <a:pt x="572" y="308"/>
                    <a:pt x="673" y="204"/>
                    <a:pt x="725" y="192"/>
                  </a:cubicBezTo>
                  <a:cubicBezTo>
                    <a:pt x="739" y="189"/>
                    <a:pt x="752" y="187"/>
                    <a:pt x="766" y="186"/>
                  </a:cubicBezTo>
                  <a:cubicBezTo>
                    <a:pt x="793" y="185"/>
                    <a:pt x="820" y="195"/>
                    <a:pt x="847" y="200"/>
                  </a:cubicBezTo>
                  <a:cubicBezTo>
                    <a:pt x="868" y="204"/>
                    <a:pt x="887" y="215"/>
                    <a:pt x="902" y="235"/>
                  </a:cubicBezTo>
                  <a:cubicBezTo>
                    <a:pt x="902" y="235"/>
                    <a:pt x="849" y="238"/>
                    <a:pt x="829" y="236"/>
                  </a:cubicBezTo>
                  <a:cubicBezTo>
                    <a:pt x="829" y="236"/>
                    <a:pt x="780" y="229"/>
                    <a:pt x="738" y="271"/>
                  </a:cubicBezTo>
                  <a:cubicBezTo>
                    <a:pt x="745" y="279"/>
                    <a:pt x="745" y="279"/>
                    <a:pt x="745" y="279"/>
                  </a:cubicBezTo>
                  <a:cubicBezTo>
                    <a:pt x="745" y="279"/>
                    <a:pt x="779" y="247"/>
                    <a:pt x="811" y="247"/>
                  </a:cubicBezTo>
                  <a:cubicBezTo>
                    <a:pt x="811" y="247"/>
                    <a:pt x="866" y="247"/>
                    <a:pt x="874" y="250"/>
                  </a:cubicBezTo>
                  <a:cubicBezTo>
                    <a:pt x="874" y="250"/>
                    <a:pt x="831" y="304"/>
                    <a:pt x="819" y="333"/>
                  </a:cubicBezTo>
                  <a:cubicBezTo>
                    <a:pt x="819" y="333"/>
                    <a:pt x="829" y="304"/>
                    <a:pt x="808" y="300"/>
                  </a:cubicBezTo>
                  <a:cubicBezTo>
                    <a:pt x="808" y="300"/>
                    <a:pt x="775" y="293"/>
                    <a:pt x="786" y="328"/>
                  </a:cubicBezTo>
                  <a:cubicBezTo>
                    <a:pt x="788" y="337"/>
                    <a:pt x="788" y="337"/>
                    <a:pt x="788" y="337"/>
                  </a:cubicBezTo>
                  <a:cubicBezTo>
                    <a:pt x="788" y="337"/>
                    <a:pt x="762" y="362"/>
                    <a:pt x="790" y="360"/>
                  </a:cubicBezTo>
                  <a:cubicBezTo>
                    <a:pt x="790" y="360"/>
                    <a:pt x="799" y="363"/>
                    <a:pt x="805" y="357"/>
                  </a:cubicBezTo>
                  <a:cubicBezTo>
                    <a:pt x="805" y="357"/>
                    <a:pt x="808" y="386"/>
                    <a:pt x="818" y="375"/>
                  </a:cubicBezTo>
                  <a:cubicBezTo>
                    <a:pt x="818" y="375"/>
                    <a:pt x="837" y="360"/>
                    <a:pt x="820" y="345"/>
                  </a:cubicBezTo>
                  <a:cubicBezTo>
                    <a:pt x="820" y="345"/>
                    <a:pt x="875" y="258"/>
                    <a:pt x="881" y="258"/>
                  </a:cubicBezTo>
                  <a:cubicBezTo>
                    <a:pt x="881" y="258"/>
                    <a:pt x="908" y="242"/>
                    <a:pt x="940" y="276"/>
                  </a:cubicBezTo>
                  <a:cubicBezTo>
                    <a:pt x="940" y="276"/>
                    <a:pt x="998" y="317"/>
                    <a:pt x="1007" y="348"/>
                  </a:cubicBezTo>
                  <a:cubicBezTo>
                    <a:pt x="1007" y="348"/>
                    <a:pt x="948" y="381"/>
                    <a:pt x="913" y="426"/>
                  </a:cubicBezTo>
                  <a:cubicBezTo>
                    <a:pt x="913" y="426"/>
                    <a:pt x="871" y="470"/>
                    <a:pt x="842" y="482"/>
                  </a:cubicBezTo>
                  <a:cubicBezTo>
                    <a:pt x="750" y="487"/>
                    <a:pt x="750" y="487"/>
                    <a:pt x="750" y="487"/>
                  </a:cubicBezTo>
                  <a:cubicBezTo>
                    <a:pt x="750" y="496"/>
                    <a:pt x="750" y="496"/>
                    <a:pt x="750" y="496"/>
                  </a:cubicBezTo>
                  <a:cubicBezTo>
                    <a:pt x="825" y="493"/>
                    <a:pt x="825" y="493"/>
                    <a:pt x="825" y="493"/>
                  </a:cubicBezTo>
                  <a:cubicBezTo>
                    <a:pt x="825" y="493"/>
                    <a:pt x="835" y="488"/>
                    <a:pt x="823" y="508"/>
                  </a:cubicBezTo>
                  <a:cubicBezTo>
                    <a:pt x="823" y="508"/>
                    <a:pt x="794" y="540"/>
                    <a:pt x="785" y="561"/>
                  </a:cubicBezTo>
                  <a:cubicBezTo>
                    <a:pt x="785" y="561"/>
                    <a:pt x="745" y="652"/>
                    <a:pt x="737" y="668"/>
                  </a:cubicBezTo>
                  <a:cubicBezTo>
                    <a:pt x="732" y="674"/>
                    <a:pt x="732" y="674"/>
                    <a:pt x="732" y="674"/>
                  </a:cubicBezTo>
                  <a:cubicBezTo>
                    <a:pt x="743" y="676"/>
                    <a:pt x="743" y="676"/>
                    <a:pt x="743" y="676"/>
                  </a:cubicBezTo>
                  <a:cubicBezTo>
                    <a:pt x="743" y="676"/>
                    <a:pt x="769" y="621"/>
                    <a:pt x="786" y="586"/>
                  </a:cubicBezTo>
                  <a:cubicBezTo>
                    <a:pt x="786" y="586"/>
                    <a:pt x="810" y="526"/>
                    <a:pt x="818" y="545"/>
                  </a:cubicBezTo>
                  <a:cubicBezTo>
                    <a:pt x="829" y="573"/>
                    <a:pt x="840" y="599"/>
                    <a:pt x="840" y="632"/>
                  </a:cubicBezTo>
                  <a:cubicBezTo>
                    <a:pt x="840" y="652"/>
                    <a:pt x="838" y="672"/>
                    <a:pt x="837" y="692"/>
                  </a:cubicBezTo>
                  <a:cubicBezTo>
                    <a:pt x="836" y="732"/>
                    <a:pt x="830" y="782"/>
                    <a:pt x="840" y="821"/>
                  </a:cubicBezTo>
                  <a:cubicBezTo>
                    <a:pt x="840" y="821"/>
                    <a:pt x="841" y="708"/>
                    <a:pt x="845" y="708"/>
                  </a:cubicBezTo>
                  <a:cubicBezTo>
                    <a:pt x="851" y="708"/>
                    <a:pt x="848" y="643"/>
                    <a:pt x="848" y="638"/>
                  </a:cubicBezTo>
                  <a:cubicBezTo>
                    <a:pt x="848" y="625"/>
                    <a:pt x="848" y="611"/>
                    <a:pt x="846" y="598"/>
                  </a:cubicBezTo>
                  <a:cubicBezTo>
                    <a:pt x="843" y="577"/>
                    <a:pt x="832" y="560"/>
                    <a:pt x="830" y="539"/>
                  </a:cubicBezTo>
                  <a:cubicBezTo>
                    <a:pt x="827" y="512"/>
                    <a:pt x="853" y="499"/>
                    <a:pt x="869" y="487"/>
                  </a:cubicBezTo>
                  <a:cubicBezTo>
                    <a:pt x="869" y="487"/>
                    <a:pt x="937" y="429"/>
                    <a:pt x="949" y="416"/>
                  </a:cubicBezTo>
                  <a:cubicBezTo>
                    <a:pt x="949" y="416"/>
                    <a:pt x="1015" y="362"/>
                    <a:pt x="1020" y="365"/>
                  </a:cubicBezTo>
                  <a:cubicBezTo>
                    <a:pt x="1034" y="378"/>
                    <a:pt x="1034" y="378"/>
                    <a:pt x="1034" y="378"/>
                  </a:cubicBezTo>
                  <a:cubicBezTo>
                    <a:pt x="1034" y="378"/>
                    <a:pt x="1064" y="418"/>
                    <a:pt x="1074" y="442"/>
                  </a:cubicBezTo>
                  <a:cubicBezTo>
                    <a:pt x="1074" y="442"/>
                    <a:pt x="1161" y="549"/>
                    <a:pt x="1258" y="601"/>
                  </a:cubicBezTo>
                  <a:cubicBezTo>
                    <a:pt x="1258" y="601"/>
                    <a:pt x="1281" y="601"/>
                    <a:pt x="1296" y="632"/>
                  </a:cubicBezTo>
                  <a:cubicBezTo>
                    <a:pt x="1296" y="632"/>
                    <a:pt x="1348" y="696"/>
                    <a:pt x="1345" y="769"/>
                  </a:cubicBezTo>
                  <a:cubicBezTo>
                    <a:pt x="1345" y="769"/>
                    <a:pt x="1363" y="769"/>
                    <a:pt x="1369" y="778"/>
                  </a:cubicBezTo>
                  <a:cubicBezTo>
                    <a:pt x="1369" y="778"/>
                    <a:pt x="1376" y="751"/>
                    <a:pt x="1398" y="758"/>
                  </a:cubicBezTo>
                  <a:cubicBezTo>
                    <a:pt x="1398" y="758"/>
                    <a:pt x="1364" y="656"/>
                    <a:pt x="1330" y="612"/>
                  </a:cubicBezTo>
                  <a:close/>
                  <a:moveTo>
                    <a:pt x="389" y="453"/>
                  </a:moveTo>
                  <a:cubicBezTo>
                    <a:pt x="367" y="478"/>
                    <a:pt x="249" y="536"/>
                    <a:pt x="249" y="536"/>
                  </a:cubicBezTo>
                  <a:cubicBezTo>
                    <a:pt x="273" y="444"/>
                    <a:pt x="327" y="362"/>
                    <a:pt x="380" y="291"/>
                  </a:cubicBezTo>
                  <a:cubicBezTo>
                    <a:pt x="416" y="242"/>
                    <a:pt x="460" y="193"/>
                    <a:pt x="511" y="166"/>
                  </a:cubicBezTo>
                  <a:cubicBezTo>
                    <a:pt x="509" y="183"/>
                    <a:pt x="509" y="183"/>
                    <a:pt x="509" y="183"/>
                  </a:cubicBezTo>
                  <a:cubicBezTo>
                    <a:pt x="503" y="203"/>
                    <a:pt x="447" y="308"/>
                    <a:pt x="447" y="308"/>
                  </a:cubicBezTo>
                  <a:cubicBezTo>
                    <a:pt x="435" y="322"/>
                    <a:pt x="422" y="319"/>
                    <a:pt x="422" y="319"/>
                  </a:cubicBezTo>
                  <a:cubicBezTo>
                    <a:pt x="417" y="336"/>
                    <a:pt x="427" y="349"/>
                    <a:pt x="427" y="349"/>
                  </a:cubicBezTo>
                  <a:cubicBezTo>
                    <a:pt x="399" y="387"/>
                    <a:pt x="389" y="453"/>
                    <a:pt x="389" y="453"/>
                  </a:cubicBezTo>
                  <a:close/>
                  <a:moveTo>
                    <a:pt x="778" y="162"/>
                  </a:moveTo>
                  <a:cubicBezTo>
                    <a:pt x="672" y="139"/>
                    <a:pt x="580" y="266"/>
                    <a:pt x="509" y="342"/>
                  </a:cubicBezTo>
                  <a:cubicBezTo>
                    <a:pt x="477" y="383"/>
                    <a:pt x="404" y="439"/>
                    <a:pt x="404" y="439"/>
                  </a:cubicBezTo>
                  <a:cubicBezTo>
                    <a:pt x="403" y="410"/>
                    <a:pt x="432" y="365"/>
                    <a:pt x="432" y="365"/>
                  </a:cubicBezTo>
                  <a:cubicBezTo>
                    <a:pt x="437" y="346"/>
                    <a:pt x="445" y="349"/>
                    <a:pt x="445" y="349"/>
                  </a:cubicBezTo>
                  <a:cubicBezTo>
                    <a:pt x="445" y="358"/>
                    <a:pt x="464" y="363"/>
                    <a:pt x="464" y="363"/>
                  </a:cubicBezTo>
                  <a:cubicBezTo>
                    <a:pt x="484" y="362"/>
                    <a:pt x="483" y="340"/>
                    <a:pt x="483" y="340"/>
                  </a:cubicBezTo>
                  <a:cubicBezTo>
                    <a:pt x="483" y="325"/>
                    <a:pt x="501" y="326"/>
                    <a:pt x="501" y="326"/>
                  </a:cubicBezTo>
                  <a:cubicBezTo>
                    <a:pt x="505" y="287"/>
                    <a:pt x="474" y="311"/>
                    <a:pt x="474" y="311"/>
                  </a:cubicBezTo>
                  <a:cubicBezTo>
                    <a:pt x="464" y="329"/>
                    <a:pt x="455" y="311"/>
                    <a:pt x="455" y="311"/>
                  </a:cubicBezTo>
                  <a:cubicBezTo>
                    <a:pt x="472" y="287"/>
                    <a:pt x="525" y="177"/>
                    <a:pt x="525" y="177"/>
                  </a:cubicBezTo>
                  <a:cubicBezTo>
                    <a:pt x="540" y="150"/>
                    <a:pt x="571" y="139"/>
                    <a:pt x="595" y="130"/>
                  </a:cubicBezTo>
                  <a:cubicBezTo>
                    <a:pt x="628" y="119"/>
                    <a:pt x="663" y="110"/>
                    <a:pt x="698" y="108"/>
                  </a:cubicBezTo>
                  <a:cubicBezTo>
                    <a:pt x="749" y="106"/>
                    <a:pt x="819" y="131"/>
                    <a:pt x="856" y="178"/>
                  </a:cubicBezTo>
                  <a:lnTo>
                    <a:pt x="778" y="1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226"/>
            <p:cNvSpPr/>
            <p:nvPr/>
          </p:nvSpPr>
          <p:spPr bwMode="auto">
            <a:xfrm>
              <a:off x="1541463" y="4311651"/>
              <a:ext cx="214313" cy="304800"/>
            </a:xfrm>
            <a:custGeom>
              <a:avLst/>
              <a:gdLst>
                <a:gd name="T0" fmla="*/ 156 w 156"/>
                <a:gd name="T1" fmla="*/ 8 h 223"/>
                <a:gd name="T2" fmla="*/ 75 w 156"/>
                <a:gd name="T3" fmla="*/ 139 h 223"/>
                <a:gd name="T4" fmla="*/ 72 w 156"/>
                <a:gd name="T5" fmla="*/ 203 h 223"/>
                <a:gd name="T6" fmla="*/ 55 w 156"/>
                <a:gd name="T7" fmla="*/ 205 h 223"/>
                <a:gd name="T8" fmla="*/ 56 w 156"/>
                <a:gd name="T9" fmla="*/ 159 h 223"/>
                <a:gd name="T10" fmla="*/ 5 w 156"/>
                <a:gd name="T11" fmla="*/ 223 h 223"/>
                <a:gd name="T12" fmla="*/ 0 w 156"/>
                <a:gd name="T13" fmla="*/ 215 h 223"/>
                <a:gd name="T14" fmla="*/ 61 w 156"/>
                <a:gd name="T15" fmla="*/ 131 h 223"/>
                <a:gd name="T16" fmla="*/ 122 w 156"/>
                <a:gd name="T17" fmla="*/ 31 h 223"/>
                <a:gd name="T18" fmla="*/ 148 w 156"/>
                <a:gd name="T19" fmla="*/ 0 h 223"/>
                <a:gd name="T20" fmla="*/ 156 w 156"/>
                <a:gd name="T21" fmla="*/ 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6" h="223">
                  <a:moveTo>
                    <a:pt x="156" y="8"/>
                  </a:moveTo>
                  <a:cubicBezTo>
                    <a:pt x="156" y="8"/>
                    <a:pt x="77" y="89"/>
                    <a:pt x="75" y="139"/>
                  </a:cubicBezTo>
                  <a:cubicBezTo>
                    <a:pt x="75" y="139"/>
                    <a:pt x="70" y="188"/>
                    <a:pt x="72" y="203"/>
                  </a:cubicBezTo>
                  <a:cubicBezTo>
                    <a:pt x="72" y="203"/>
                    <a:pt x="64" y="212"/>
                    <a:pt x="55" y="205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6" y="159"/>
                    <a:pt x="13" y="208"/>
                    <a:pt x="5" y="22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45" y="156"/>
                    <a:pt x="61" y="131"/>
                  </a:cubicBezTo>
                  <a:cubicBezTo>
                    <a:pt x="61" y="131"/>
                    <a:pt x="79" y="83"/>
                    <a:pt x="122" y="31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156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Freeform 227"/>
            <p:cNvSpPr/>
            <p:nvPr/>
          </p:nvSpPr>
          <p:spPr bwMode="auto">
            <a:xfrm>
              <a:off x="522288" y="4640263"/>
              <a:ext cx="782638" cy="479425"/>
            </a:xfrm>
            <a:custGeom>
              <a:avLst/>
              <a:gdLst>
                <a:gd name="T0" fmla="*/ 562 w 572"/>
                <a:gd name="T1" fmla="*/ 95 h 350"/>
                <a:gd name="T2" fmla="*/ 492 w 572"/>
                <a:gd name="T3" fmla="*/ 115 h 350"/>
                <a:gd name="T4" fmla="*/ 343 w 572"/>
                <a:gd name="T5" fmla="*/ 0 h 350"/>
                <a:gd name="T6" fmla="*/ 359 w 572"/>
                <a:gd name="T7" fmla="*/ 29 h 350"/>
                <a:gd name="T8" fmla="*/ 486 w 572"/>
                <a:gd name="T9" fmla="*/ 122 h 350"/>
                <a:gd name="T10" fmla="*/ 280 w 572"/>
                <a:gd name="T11" fmla="*/ 235 h 350"/>
                <a:gd name="T12" fmla="*/ 163 w 572"/>
                <a:gd name="T13" fmla="*/ 214 h 350"/>
                <a:gd name="T14" fmla="*/ 131 w 572"/>
                <a:gd name="T15" fmla="*/ 199 h 350"/>
                <a:gd name="T16" fmla="*/ 97 w 572"/>
                <a:gd name="T17" fmla="*/ 199 h 350"/>
                <a:gd name="T18" fmla="*/ 135 w 572"/>
                <a:gd name="T19" fmla="*/ 222 h 350"/>
                <a:gd name="T20" fmla="*/ 166 w 572"/>
                <a:gd name="T21" fmla="*/ 229 h 350"/>
                <a:gd name="T22" fmla="*/ 246 w 572"/>
                <a:gd name="T23" fmla="*/ 247 h 350"/>
                <a:gd name="T24" fmla="*/ 56 w 572"/>
                <a:gd name="T25" fmla="*/ 330 h 350"/>
                <a:gd name="T26" fmla="*/ 0 w 572"/>
                <a:gd name="T27" fmla="*/ 350 h 350"/>
                <a:gd name="T28" fmla="*/ 46 w 572"/>
                <a:gd name="T29" fmla="*/ 347 h 350"/>
                <a:gd name="T30" fmla="*/ 83 w 572"/>
                <a:gd name="T31" fmla="*/ 333 h 350"/>
                <a:gd name="T32" fmla="*/ 148 w 572"/>
                <a:gd name="T33" fmla="*/ 310 h 350"/>
                <a:gd name="T34" fmla="*/ 141 w 572"/>
                <a:gd name="T35" fmla="*/ 342 h 350"/>
                <a:gd name="T36" fmla="*/ 170 w 572"/>
                <a:gd name="T37" fmla="*/ 302 h 350"/>
                <a:gd name="T38" fmla="*/ 244 w 572"/>
                <a:gd name="T39" fmla="*/ 264 h 350"/>
                <a:gd name="T40" fmla="*/ 323 w 572"/>
                <a:gd name="T41" fmla="*/ 228 h 350"/>
                <a:gd name="T42" fmla="*/ 454 w 572"/>
                <a:gd name="T43" fmla="*/ 154 h 350"/>
                <a:gd name="T44" fmla="*/ 565 w 572"/>
                <a:gd name="T45" fmla="*/ 110 h 350"/>
                <a:gd name="T46" fmla="*/ 562 w 572"/>
                <a:gd name="T47" fmla="*/ 95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2" h="350">
                  <a:moveTo>
                    <a:pt x="562" y="95"/>
                  </a:moveTo>
                  <a:cubicBezTo>
                    <a:pt x="562" y="95"/>
                    <a:pt x="501" y="116"/>
                    <a:pt x="492" y="115"/>
                  </a:cubicBezTo>
                  <a:cubicBezTo>
                    <a:pt x="492" y="115"/>
                    <a:pt x="399" y="70"/>
                    <a:pt x="343" y="0"/>
                  </a:cubicBezTo>
                  <a:cubicBezTo>
                    <a:pt x="343" y="0"/>
                    <a:pt x="341" y="12"/>
                    <a:pt x="359" y="29"/>
                  </a:cubicBezTo>
                  <a:cubicBezTo>
                    <a:pt x="359" y="29"/>
                    <a:pt x="419" y="95"/>
                    <a:pt x="486" y="122"/>
                  </a:cubicBezTo>
                  <a:cubicBezTo>
                    <a:pt x="486" y="122"/>
                    <a:pt x="359" y="182"/>
                    <a:pt x="280" y="235"/>
                  </a:cubicBezTo>
                  <a:cubicBezTo>
                    <a:pt x="280" y="235"/>
                    <a:pt x="185" y="222"/>
                    <a:pt x="163" y="214"/>
                  </a:cubicBezTo>
                  <a:cubicBezTo>
                    <a:pt x="163" y="214"/>
                    <a:pt x="145" y="194"/>
                    <a:pt x="131" y="199"/>
                  </a:cubicBezTo>
                  <a:cubicBezTo>
                    <a:pt x="131" y="199"/>
                    <a:pt x="115" y="205"/>
                    <a:pt x="97" y="199"/>
                  </a:cubicBezTo>
                  <a:cubicBezTo>
                    <a:pt x="97" y="199"/>
                    <a:pt x="123" y="220"/>
                    <a:pt x="135" y="222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6" y="229"/>
                    <a:pt x="237" y="237"/>
                    <a:pt x="246" y="247"/>
                  </a:cubicBezTo>
                  <a:cubicBezTo>
                    <a:pt x="246" y="247"/>
                    <a:pt x="165" y="301"/>
                    <a:pt x="56" y="330"/>
                  </a:cubicBezTo>
                  <a:cubicBezTo>
                    <a:pt x="56" y="330"/>
                    <a:pt x="8" y="339"/>
                    <a:pt x="0" y="350"/>
                  </a:cubicBezTo>
                  <a:cubicBezTo>
                    <a:pt x="46" y="347"/>
                    <a:pt x="46" y="347"/>
                    <a:pt x="46" y="347"/>
                  </a:cubicBezTo>
                  <a:cubicBezTo>
                    <a:pt x="83" y="333"/>
                    <a:pt x="83" y="333"/>
                    <a:pt x="83" y="333"/>
                  </a:cubicBezTo>
                  <a:cubicBezTo>
                    <a:pt x="83" y="333"/>
                    <a:pt x="143" y="309"/>
                    <a:pt x="148" y="310"/>
                  </a:cubicBezTo>
                  <a:cubicBezTo>
                    <a:pt x="148" y="310"/>
                    <a:pt x="139" y="331"/>
                    <a:pt x="141" y="342"/>
                  </a:cubicBezTo>
                  <a:cubicBezTo>
                    <a:pt x="141" y="342"/>
                    <a:pt x="149" y="316"/>
                    <a:pt x="170" y="302"/>
                  </a:cubicBezTo>
                  <a:cubicBezTo>
                    <a:pt x="244" y="264"/>
                    <a:pt x="244" y="264"/>
                    <a:pt x="244" y="264"/>
                  </a:cubicBezTo>
                  <a:cubicBezTo>
                    <a:pt x="323" y="228"/>
                    <a:pt x="323" y="228"/>
                    <a:pt x="323" y="228"/>
                  </a:cubicBezTo>
                  <a:cubicBezTo>
                    <a:pt x="454" y="154"/>
                    <a:pt x="454" y="154"/>
                    <a:pt x="454" y="154"/>
                  </a:cubicBezTo>
                  <a:cubicBezTo>
                    <a:pt x="454" y="154"/>
                    <a:pt x="550" y="110"/>
                    <a:pt x="565" y="110"/>
                  </a:cubicBezTo>
                  <a:cubicBezTo>
                    <a:pt x="565" y="110"/>
                    <a:pt x="572" y="101"/>
                    <a:pt x="562" y="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Freeform 228"/>
            <p:cNvSpPr/>
            <p:nvPr/>
          </p:nvSpPr>
          <p:spPr bwMode="auto">
            <a:xfrm>
              <a:off x="1130301" y="4843463"/>
              <a:ext cx="182563" cy="265113"/>
            </a:xfrm>
            <a:custGeom>
              <a:avLst/>
              <a:gdLst>
                <a:gd name="T0" fmla="*/ 124 w 134"/>
                <a:gd name="T1" fmla="*/ 0 h 193"/>
                <a:gd name="T2" fmla="*/ 0 w 134"/>
                <a:gd name="T3" fmla="*/ 193 h 193"/>
                <a:gd name="T4" fmla="*/ 134 w 134"/>
                <a:gd name="T5" fmla="*/ 6 h 193"/>
                <a:gd name="T6" fmla="*/ 124 w 134"/>
                <a:gd name="T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93">
                  <a:moveTo>
                    <a:pt x="124" y="0"/>
                  </a:moveTo>
                  <a:cubicBezTo>
                    <a:pt x="124" y="0"/>
                    <a:pt x="56" y="156"/>
                    <a:pt x="0" y="193"/>
                  </a:cubicBezTo>
                  <a:cubicBezTo>
                    <a:pt x="0" y="193"/>
                    <a:pt x="67" y="156"/>
                    <a:pt x="134" y="6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Freeform 229"/>
            <p:cNvSpPr/>
            <p:nvPr/>
          </p:nvSpPr>
          <p:spPr bwMode="auto">
            <a:xfrm>
              <a:off x="1130301" y="4819651"/>
              <a:ext cx="546100" cy="809625"/>
            </a:xfrm>
            <a:custGeom>
              <a:avLst/>
              <a:gdLst>
                <a:gd name="T0" fmla="*/ 386 w 399"/>
                <a:gd name="T1" fmla="*/ 0 h 592"/>
                <a:gd name="T2" fmla="*/ 366 w 399"/>
                <a:gd name="T3" fmla="*/ 90 h 592"/>
                <a:gd name="T4" fmla="*/ 154 w 399"/>
                <a:gd name="T5" fmla="*/ 218 h 592"/>
                <a:gd name="T6" fmla="*/ 366 w 399"/>
                <a:gd name="T7" fmla="*/ 104 h 592"/>
                <a:gd name="T8" fmla="*/ 192 w 399"/>
                <a:gd name="T9" fmla="*/ 430 h 592"/>
                <a:gd name="T10" fmla="*/ 152 w 399"/>
                <a:gd name="T11" fmla="*/ 430 h 592"/>
                <a:gd name="T12" fmla="*/ 185 w 399"/>
                <a:gd name="T13" fmla="*/ 440 h 592"/>
                <a:gd name="T14" fmla="*/ 0 w 399"/>
                <a:gd name="T15" fmla="*/ 592 h 592"/>
                <a:gd name="T16" fmla="*/ 310 w 399"/>
                <a:gd name="T17" fmla="*/ 276 h 592"/>
                <a:gd name="T18" fmla="*/ 348 w 399"/>
                <a:gd name="T19" fmla="*/ 197 h 592"/>
                <a:gd name="T20" fmla="*/ 358 w 399"/>
                <a:gd name="T21" fmla="*/ 246 h 592"/>
                <a:gd name="T22" fmla="*/ 353 w 399"/>
                <a:gd name="T23" fmla="*/ 174 h 592"/>
                <a:gd name="T24" fmla="*/ 399 w 399"/>
                <a:gd name="T25" fmla="*/ 6 h 592"/>
                <a:gd name="T26" fmla="*/ 386 w 399"/>
                <a:gd name="T27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9" h="592">
                  <a:moveTo>
                    <a:pt x="386" y="0"/>
                  </a:moveTo>
                  <a:cubicBezTo>
                    <a:pt x="386" y="0"/>
                    <a:pt x="375" y="73"/>
                    <a:pt x="366" y="90"/>
                  </a:cubicBezTo>
                  <a:cubicBezTo>
                    <a:pt x="366" y="90"/>
                    <a:pt x="215" y="197"/>
                    <a:pt x="154" y="218"/>
                  </a:cubicBezTo>
                  <a:cubicBezTo>
                    <a:pt x="154" y="218"/>
                    <a:pt x="276" y="174"/>
                    <a:pt x="366" y="104"/>
                  </a:cubicBezTo>
                  <a:cubicBezTo>
                    <a:pt x="366" y="104"/>
                    <a:pt x="331" y="264"/>
                    <a:pt x="192" y="430"/>
                  </a:cubicBezTo>
                  <a:cubicBezTo>
                    <a:pt x="192" y="430"/>
                    <a:pt x="158" y="430"/>
                    <a:pt x="152" y="430"/>
                  </a:cubicBezTo>
                  <a:cubicBezTo>
                    <a:pt x="185" y="440"/>
                    <a:pt x="185" y="440"/>
                    <a:pt x="185" y="440"/>
                  </a:cubicBezTo>
                  <a:cubicBezTo>
                    <a:pt x="185" y="440"/>
                    <a:pt x="97" y="551"/>
                    <a:pt x="0" y="592"/>
                  </a:cubicBezTo>
                  <a:cubicBezTo>
                    <a:pt x="0" y="592"/>
                    <a:pt x="168" y="546"/>
                    <a:pt x="310" y="276"/>
                  </a:cubicBezTo>
                  <a:cubicBezTo>
                    <a:pt x="310" y="276"/>
                    <a:pt x="343" y="215"/>
                    <a:pt x="348" y="197"/>
                  </a:cubicBezTo>
                  <a:cubicBezTo>
                    <a:pt x="348" y="197"/>
                    <a:pt x="360" y="226"/>
                    <a:pt x="358" y="246"/>
                  </a:cubicBezTo>
                  <a:cubicBezTo>
                    <a:pt x="358" y="246"/>
                    <a:pt x="358" y="203"/>
                    <a:pt x="353" y="174"/>
                  </a:cubicBezTo>
                  <a:cubicBezTo>
                    <a:pt x="353" y="174"/>
                    <a:pt x="396" y="44"/>
                    <a:pt x="399" y="6"/>
                  </a:cubicBezTo>
                  <a:cubicBezTo>
                    <a:pt x="399" y="6"/>
                    <a:pt x="391" y="12"/>
                    <a:pt x="3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Freeform 230"/>
            <p:cNvSpPr/>
            <p:nvPr/>
          </p:nvSpPr>
          <p:spPr bwMode="auto">
            <a:xfrm>
              <a:off x="2144713" y="4370388"/>
              <a:ext cx="206375" cy="412750"/>
            </a:xfrm>
            <a:custGeom>
              <a:avLst/>
              <a:gdLst>
                <a:gd name="T0" fmla="*/ 150 w 150"/>
                <a:gd name="T1" fmla="*/ 3 h 302"/>
                <a:gd name="T2" fmla="*/ 16 w 150"/>
                <a:gd name="T3" fmla="*/ 302 h 302"/>
                <a:gd name="T4" fmla="*/ 67 w 150"/>
                <a:gd name="T5" fmla="*/ 137 h 302"/>
                <a:gd name="T6" fmla="*/ 113 w 150"/>
                <a:gd name="T7" fmla="*/ 47 h 302"/>
                <a:gd name="T8" fmla="*/ 0 w 150"/>
                <a:gd name="T9" fmla="*/ 111 h 302"/>
                <a:gd name="T10" fmla="*/ 88 w 150"/>
                <a:gd name="T11" fmla="*/ 40 h 302"/>
                <a:gd name="T12" fmla="*/ 119 w 150"/>
                <a:gd name="T13" fmla="*/ 30 h 302"/>
                <a:gd name="T14" fmla="*/ 139 w 150"/>
                <a:gd name="T15" fmla="*/ 0 h 302"/>
                <a:gd name="T16" fmla="*/ 150 w 150"/>
                <a:gd name="T17" fmla="*/ 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302">
                  <a:moveTo>
                    <a:pt x="150" y="3"/>
                  </a:moveTo>
                  <a:cubicBezTo>
                    <a:pt x="150" y="3"/>
                    <a:pt x="31" y="192"/>
                    <a:pt x="16" y="302"/>
                  </a:cubicBezTo>
                  <a:cubicBezTo>
                    <a:pt x="16" y="302"/>
                    <a:pt x="15" y="238"/>
                    <a:pt x="67" y="13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69" y="32"/>
                    <a:pt x="0" y="111"/>
                  </a:cubicBezTo>
                  <a:cubicBezTo>
                    <a:pt x="0" y="111"/>
                    <a:pt x="21" y="65"/>
                    <a:pt x="88" y="4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42" y="6"/>
                    <a:pt x="15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Freeform 231"/>
            <p:cNvSpPr/>
            <p:nvPr/>
          </p:nvSpPr>
          <p:spPr bwMode="auto">
            <a:xfrm>
              <a:off x="1749426" y="4794251"/>
              <a:ext cx="74613" cy="171450"/>
            </a:xfrm>
            <a:custGeom>
              <a:avLst/>
              <a:gdLst>
                <a:gd name="T0" fmla="*/ 6 w 54"/>
                <a:gd name="T1" fmla="*/ 0 h 125"/>
                <a:gd name="T2" fmla="*/ 17 w 54"/>
                <a:gd name="T3" fmla="*/ 24 h 125"/>
                <a:gd name="T4" fmla="*/ 34 w 54"/>
                <a:gd name="T5" fmla="*/ 88 h 125"/>
                <a:gd name="T6" fmla="*/ 47 w 54"/>
                <a:gd name="T7" fmla="*/ 105 h 125"/>
                <a:gd name="T8" fmla="*/ 54 w 54"/>
                <a:gd name="T9" fmla="*/ 125 h 125"/>
                <a:gd name="T10" fmla="*/ 36 w 54"/>
                <a:gd name="T11" fmla="*/ 105 h 125"/>
                <a:gd name="T12" fmla="*/ 19 w 54"/>
                <a:gd name="T13" fmla="*/ 81 h 125"/>
                <a:gd name="T14" fmla="*/ 9 w 54"/>
                <a:gd name="T15" fmla="*/ 23 h 125"/>
                <a:gd name="T16" fmla="*/ 0 w 54"/>
                <a:gd name="T17" fmla="*/ 15 h 125"/>
                <a:gd name="T18" fmla="*/ 6 w 5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5">
                  <a:moveTo>
                    <a:pt x="6" y="0"/>
                  </a:moveTo>
                  <a:cubicBezTo>
                    <a:pt x="6" y="0"/>
                    <a:pt x="17" y="7"/>
                    <a:pt x="17" y="24"/>
                  </a:cubicBezTo>
                  <a:cubicBezTo>
                    <a:pt x="17" y="24"/>
                    <a:pt x="19" y="78"/>
                    <a:pt x="34" y="88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9" y="81"/>
                    <a:pt x="9" y="42"/>
                    <a:pt x="9" y="23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4" name="Freeform 232"/>
            <p:cNvSpPr/>
            <p:nvPr/>
          </p:nvSpPr>
          <p:spPr bwMode="auto">
            <a:xfrm>
              <a:off x="2179638" y="4827588"/>
              <a:ext cx="163513" cy="160338"/>
            </a:xfrm>
            <a:custGeom>
              <a:avLst/>
              <a:gdLst>
                <a:gd name="T0" fmla="*/ 117 w 119"/>
                <a:gd name="T1" fmla="*/ 0 h 118"/>
                <a:gd name="T2" fmla="*/ 87 w 119"/>
                <a:gd name="T3" fmla="*/ 11 h 118"/>
                <a:gd name="T4" fmla="*/ 67 w 119"/>
                <a:gd name="T5" fmla="*/ 31 h 118"/>
                <a:gd name="T6" fmla="*/ 0 w 119"/>
                <a:gd name="T7" fmla="*/ 118 h 118"/>
                <a:gd name="T8" fmla="*/ 72 w 119"/>
                <a:gd name="T9" fmla="*/ 47 h 118"/>
                <a:gd name="T10" fmla="*/ 88 w 119"/>
                <a:gd name="T11" fmla="*/ 31 h 118"/>
                <a:gd name="T12" fmla="*/ 107 w 119"/>
                <a:gd name="T13" fmla="*/ 21 h 118"/>
                <a:gd name="T14" fmla="*/ 119 w 119"/>
                <a:gd name="T15" fmla="*/ 18 h 118"/>
                <a:gd name="T16" fmla="*/ 117 w 119"/>
                <a:gd name="T1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18">
                  <a:moveTo>
                    <a:pt x="117" y="0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18" y="96"/>
                    <a:pt x="0" y="118"/>
                  </a:cubicBezTo>
                  <a:cubicBezTo>
                    <a:pt x="0" y="118"/>
                    <a:pt x="63" y="58"/>
                    <a:pt x="72" y="47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19" y="18"/>
                    <a:pt x="119" y="18"/>
                    <a:pt x="119" y="18"/>
                  </a:cubicBezTo>
                  <a:lnTo>
                    <a:pt x="1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Freeform 233"/>
            <p:cNvSpPr/>
            <p:nvPr/>
          </p:nvSpPr>
          <p:spPr bwMode="auto">
            <a:xfrm>
              <a:off x="2095501" y="4913313"/>
              <a:ext cx="266700" cy="365125"/>
            </a:xfrm>
            <a:custGeom>
              <a:avLst/>
              <a:gdLst>
                <a:gd name="T0" fmla="*/ 181 w 195"/>
                <a:gd name="T1" fmla="*/ 0 h 267"/>
                <a:gd name="T2" fmla="*/ 0 w 195"/>
                <a:gd name="T3" fmla="*/ 267 h 267"/>
                <a:gd name="T4" fmla="*/ 97 w 195"/>
                <a:gd name="T5" fmla="*/ 178 h 267"/>
                <a:gd name="T6" fmla="*/ 144 w 195"/>
                <a:gd name="T7" fmla="*/ 105 h 267"/>
                <a:gd name="T8" fmla="*/ 169 w 195"/>
                <a:gd name="T9" fmla="*/ 244 h 267"/>
                <a:gd name="T10" fmla="*/ 164 w 195"/>
                <a:gd name="T11" fmla="*/ 113 h 267"/>
                <a:gd name="T12" fmla="*/ 154 w 195"/>
                <a:gd name="T13" fmla="*/ 87 h 267"/>
                <a:gd name="T14" fmla="*/ 195 w 195"/>
                <a:gd name="T15" fmla="*/ 6 h 267"/>
                <a:gd name="T16" fmla="*/ 181 w 19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267">
                  <a:moveTo>
                    <a:pt x="181" y="0"/>
                  </a:moveTo>
                  <a:cubicBezTo>
                    <a:pt x="181" y="0"/>
                    <a:pt x="113" y="175"/>
                    <a:pt x="0" y="267"/>
                  </a:cubicBezTo>
                  <a:cubicBezTo>
                    <a:pt x="0" y="267"/>
                    <a:pt x="35" y="258"/>
                    <a:pt x="97" y="178"/>
                  </a:cubicBezTo>
                  <a:cubicBezTo>
                    <a:pt x="97" y="178"/>
                    <a:pt x="135" y="128"/>
                    <a:pt x="144" y="105"/>
                  </a:cubicBezTo>
                  <a:cubicBezTo>
                    <a:pt x="144" y="105"/>
                    <a:pt x="181" y="169"/>
                    <a:pt x="169" y="244"/>
                  </a:cubicBezTo>
                  <a:cubicBezTo>
                    <a:pt x="169" y="244"/>
                    <a:pt x="190" y="206"/>
                    <a:pt x="164" y="113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95" y="6"/>
                    <a:pt x="195" y="6"/>
                    <a:pt x="195" y="6"/>
                  </a:cubicBez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Freeform 234"/>
            <p:cNvSpPr/>
            <p:nvPr/>
          </p:nvSpPr>
          <p:spPr bwMode="auto">
            <a:xfrm>
              <a:off x="2773363" y="4608513"/>
              <a:ext cx="600075" cy="1262063"/>
            </a:xfrm>
            <a:custGeom>
              <a:avLst/>
              <a:gdLst>
                <a:gd name="T0" fmla="*/ 325 w 438"/>
                <a:gd name="T1" fmla="*/ 345 h 922"/>
                <a:gd name="T2" fmla="*/ 253 w 438"/>
                <a:gd name="T3" fmla="*/ 412 h 922"/>
                <a:gd name="T4" fmla="*/ 263 w 438"/>
                <a:gd name="T5" fmla="*/ 446 h 922"/>
                <a:gd name="T6" fmla="*/ 332 w 438"/>
                <a:gd name="T7" fmla="*/ 508 h 922"/>
                <a:gd name="T8" fmla="*/ 349 w 438"/>
                <a:gd name="T9" fmla="*/ 505 h 922"/>
                <a:gd name="T10" fmla="*/ 349 w 438"/>
                <a:gd name="T11" fmla="*/ 391 h 922"/>
                <a:gd name="T12" fmla="*/ 362 w 438"/>
                <a:gd name="T13" fmla="*/ 391 h 922"/>
                <a:gd name="T14" fmla="*/ 391 w 438"/>
                <a:gd name="T15" fmla="*/ 410 h 922"/>
                <a:gd name="T16" fmla="*/ 407 w 438"/>
                <a:gd name="T17" fmla="*/ 397 h 922"/>
                <a:gd name="T18" fmla="*/ 418 w 438"/>
                <a:gd name="T19" fmla="*/ 403 h 922"/>
                <a:gd name="T20" fmla="*/ 405 w 438"/>
                <a:gd name="T21" fmla="*/ 696 h 922"/>
                <a:gd name="T22" fmla="*/ 429 w 438"/>
                <a:gd name="T23" fmla="*/ 702 h 922"/>
                <a:gd name="T24" fmla="*/ 438 w 438"/>
                <a:gd name="T25" fmla="*/ 737 h 922"/>
                <a:gd name="T26" fmla="*/ 415 w 438"/>
                <a:gd name="T27" fmla="*/ 714 h 922"/>
                <a:gd name="T28" fmla="*/ 402 w 438"/>
                <a:gd name="T29" fmla="*/ 714 h 922"/>
                <a:gd name="T30" fmla="*/ 390 w 438"/>
                <a:gd name="T31" fmla="*/ 822 h 922"/>
                <a:gd name="T32" fmla="*/ 396 w 438"/>
                <a:gd name="T33" fmla="*/ 922 h 922"/>
                <a:gd name="T34" fmla="*/ 256 w 438"/>
                <a:gd name="T35" fmla="*/ 922 h 922"/>
                <a:gd name="T36" fmla="*/ 259 w 438"/>
                <a:gd name="T37" fmla="*/ 905 h 922"/>
                <a:gd name="T38" fmla="*/ 128 w 438"/>
                <a:gd name="T39" fmla="*/ 729 h 922"/>
                <a:gd name="T40" fmla="*/ 266 w 438"/>
                <a:gd name="T41" fmla="*/ 893 h 922"/>
                <a:gd name="T42" fmla="*/ 289 w 438"/>
                <a:gd name="T43" fmla="*/ 844 h 922"/>
                <a:gd name="T44" fmla="*/ 290 w 438"/>
                <a:gd name="T45" fmla="*/ 839 h 922"/>
                <a:gd name="T46" fmla="*/ 260 w 438"/>
                <a:gd name="T47" fmla="*/ 748 h 922"/>
                <a:gd name="T48" fmla="*/ 299 w 438"/>
                <a:gd name="T49" fmla="*/ 829 h 922"/>
                <a:gd name="T50" fmla="*/ 327 w 438"/>
                <a:gd name="T51" fmla="*/ 618 h 922"/>
                <a:gd name="T52" fmla="*/ 319 w 438"/>
                <a:gd name="T53" fmla="*/ 594 h 922"/>
                <a:gd name="T54" fmla="*/ 205 w 438"/>
                <a:gd name="T55" fmla="*/ 467 h 922"/>
                <a:gd name="T56" fmla="*/ 166 w 438"/>
                <a:gd name="T57" fmla="*/ 468 h 922"/>
                <a:gd name="T58" fmla="*/ 164 w 438"/>
                <a:gd name="T59" fmla="*/ 456 h 922"/>
                <a:gd name="T60" fmla="*/ 187 w 438"/>
                <a:gd name="T61" fmla="*/ 450 h 922"/>
                <a:gd name="T62" fmla="*/ 187 w 438"/>
                <a:gd name="T63" fmla="*/ 423 h 922"/>
                <a:gd name="T64" fmla="*/ 157 w 438"/>
                <a:gd name="T65" fmla="*/ 330 h 922"/>
                <a:gd name="T66" fmla="*/ 143 w 438"/>
                <a:gd name="T67" fmla="*/ 279 h 922"/>
                <a:gd name="T68" fmla="*/ 0 w 438"/>
                <a:gd name="T69" fmla="*/ 0 h 922"/>
                <a:gd name="T70" fmla="*/ 141 w 438"/>
                <a:gd name="T71" fmla="*/ 246 h 922"/>
                <a:gd name="T72" fmla="*/ 134 w 438"/>
                <a:gd name="T73" fmla="*/ 84 h 922"/>
                <a:gd name="T74" fmla="*/ 143 w 438"/>
                <a:gd name="T75" fmla="*/ 84 h 922"/>
                <a:gd name="T76" fmla="*/ 151 w 438"/>
                <a:gd name="T77" fmla="*/ 223 h 922"/>
                <a:gd name="T78" fmla="*/ 159 w 438"/>
                <a:gd name="T79" fmla="*/ 223 h 922"/>
                <a:gd name="T80" fmla="*/ 162 w 438"/>
                <a:gd name="T81" fmla="*/ 233 h 922"/>
                <a:gd name="T82" fmla="*/ 156 w 438"/>
                <a:gd name="T83" fmla="*/ 236 h 922"/>
                <a:gd name="T84" fmla="*/ 195 w 438"/>
                <a:gd name="T85" fmla="*/ 389 h 922"/>
                <a:gd name="T86" fmla="*/ 205 w 438"/>
                <a:gd name="T87" fmla="*/ 389 h 922"/>
                <a:gd name="T88" fmla="*/ 326 w 438"/>
                <a:gd name="T89" fmla="*/ 278 h 922"/>
                <a:gd name="T90" fmla="*/ 330 w 438"/>
                <a:gd name="T91" fmla="*/ 291 h 922"/>
                <a:gd name="T92" fmla="*/ 326 w 438"/>
                <a:gd name="T93" fmla="*/ 326 h 922"/>
                <a:gd name="T94" fmla="*/ 325 w 438"/>
                <a:gd name="T95" fmla="*/ 34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8" h="922">
                  <a:moveTo>
                    <a:pt x="325" y="345"/>
                  </a:moveTo>
                  <a:cubicBezTo>
                    <a:pt x="325" y="345"/>
                    <a:pt x="270" y="380"/>
                    <a:pt x="253" y="412"/>
                  </a:cubicBezTo>
                  <a:cubicBezTo>
                    <a:pt x="253" y="412"/>
                    <a:pt x="239" y="424"/>
                    <a:pt x="263" y="446"/>
                  </a:cubicBezTo>
                  <a:cubicBezTo>
                    <a:pt x="263" y="446"/>
                    <a:pt x="300" y="487"/>
                    <a:pt x="332" y="508"/>
                  </a:cubicBezTo>
                  <a:cubicBezTo>
                    <a:pt x="332" y="508"/>
                    <a:pt x="347" y="525"/>
                    <a:pt x="349" y="505"/>
                  </a:cubicBezTo>
                  <a:cubicBezTo>
                    <a:pt x="349" y="505"/>
                    <a:pt x="355" y="403"/>
                    <a:pt x="349" y="391"/>
                  </a:cubicBezTo>
                  <a:cubicBezTo>
                    <a:pt x="349" y="391"/>
                    <a:pt x="359" y="400"/>
                    <a:pt x="362" y="391"/>
                  </a:cubicBezTo>
                  <a:cubicBezTo>
                    <a:pt x="362" y="391"/>
                    <a:pt x="370" y="417"/>
                    <a:pt x="391" y="410"/>
                  </a:cubicBezTo>
                  <a:cubicBezTo>
                    <a:pt x="391" y="410"/>
                    <a:pt x="403" y="415"/>
                    <a:pt x="407" y="397"/>
                  </a:cubicBezTo>
                  <a:cubicBezTo>
                    <a:pt x="418" y="403"/>
                    <a:pt x="418" y="403"/>
                    <a:pt x="418" y="403"/>
                  </a:cubicBezTo>
                  <a:cubicBezTo>
                    <a:pt x="416" y="500"/>
                    <a:pt x="405" y="598"/>
                    <a:pt x="405" y="696"/>
                  </a:cubicBezTo>
                  <a:cubicBezTo>
                    <a:pt x="405" y="696"/>
                    <a:pt x="422" y="703"/>
                    <a:pt x="429" y="702"/>
                  </a:cubicBezTo>
                  <a:cubicBezTo>
                    <a:pt x="437" y="700"/>
                    <a:pt x="432" y="722"/>
                    <a:pt x="438" y="737"/>
                  </a:cubicBezTo>
                  <a:cubicBezTo>
                    <a:pt x="438" y="737"/>
                    <a:pt x="431" y="714"/>
                    <a:pt x="415" y="714"/>
                  </a:cubicBezTo>
                  <a:cubicBezTo>
                    <a:pt x="402" y="714"/>
                    <a:pt x="402" y="714"/>
                    <a:pt x="402" y="714"/>
                  </a:cubicBezTo>
                  <a:cubicBezTo>
                    <a:pt x="402" y="714"/>
                    <a:pt x="396" y="797"/>
                    <a:pt x="390" y="822"/>
                  </a:cubicBezTo>
                  <a:cubicBezTo>
                    <a:pt x="390" y="822"/>
                    <a:pt x="375" y="891"/>
                    <a:pt x="396" y="922"/>
                  </a:cubicBezTo>
                  <a:cubicBezTo>
                    <a:pt x="256" y="922"/>
                    <a:pt x="256" y="922"/>
                    <a:pt x="256" y="922"/>
                  </a:cubicBezTo>
                  <a:cubicBezTo>
                    <a:pt x="259" y="905"/>
                    <a:pt x="259" y="905"/>
                    <a:pt x="259" y="905"/>
                  </a:cubicBezTo>
                  <a:cubicBezTo>
                    <a:pt x="259" y="905"/>
                    <a:pt x="228" y="783"/>
                    <a:pt x="128" y="729"/>
                  </a:cubicBezTo>
                  <a:cubicBezTo>
                    <a:pt x="128" y="729"/>
                    <a:pt x="193" y="739"/>
                    <a:pt x="266" y="893"/>
                  </a:cubicBezTo>
                  <a:cubicBezTo>
                    <a:pt x="266" y="893"/>
                    <a:pt x="286" y="863"/>
                    <a:pt x="289" y="844"/>
                  </a:cubicBezTo>
                  <a:cubicBezTo>
                    <a:pt x="290" y="842"/>
                    <a:pt x="290" y="841"/>
                    <a:pt x="290" y="839"/>
                  </a:cubicBezTo>
                  <a:cubicBezTo>
                    <a:pt x="291" y="821"/>
                    <a:pt x="275" y="764"/>
                    <a:pt x="260" y="748"/>
                  </a:cubicBezTo>
                  <a:cubicBezTo>
                    <a:pt x="260" y="748"/>
                    <a:pt x="294" y="792"/>
                    <a:pt x="299" y="829"/>
                  </a:cubicBezTo>
                  <a:cubicBezTo>
                    <a:pt x="299" y="829"/>
                    <a:pt x="340" y="728"/>
                    <a:pt x="327" y="618"/>
                  </a:cubicBezTo>
                  <a:cubicBezTo>
                    <a:pt x="327" y="618"/>
                    <a:pt x="329" y="600"/>
                    <a:pt x="319" y="594"/>
                  </a:cubicBezTo>
                  <a:cubicBezTo>
                    <a:pt x="319" y="594"/>
                    <a:pt x="217" y="497"/>
                    <a:pt x="205" y="467"/>
                  </a:cubicBezTo>
                  <a:cubicBezTo>
                    <a:pt x="166" y="468"/>
                    <a:pt x="166" y="468"/>
                    <a:pt x="166" y="468"/>
                  </a:cubicBezTo>
                  <a:cubicBezTo>
                    <a:pt x="164" y="456"/>
                    <a:pt x="164" y="456"/>
                    <a:pt x="164" y="456"/>
                  </a:cubicBezTo>
                  <a:cubicBezTo>
                    <a:pt x="187" y="450"/>
                    <a:pt x="187" y="450"/>
                    <a:pt x="187" y="450"/>
                  </a:cubicBezTo>
                  <a:cubicBezTo>
                    <a:pt x="187" y="450"/>
                    <a:pt x="192" y="430"/>
                    <a:pt x="187" y="423"/>
                  </a:cubicBezTo>
                  <a:cubicBezTo>
                    <a:pt x="187" y="423"/>
                    <a:pt x="168" y="368"/>
                    <a:pt x="157" y="330"/>
                  </a:cubicBezTo>
                  <a:cubicBezTo>
                    <a:pt x="157" y="330"/>
                    <a:pt x="147" y="287"/>
                    <a:pt x="143" y="279"/>
                  </a:cubicBezTo>
                  <a:cubicBezTo>
                    <a:pt x="143" y="279"/>
                    <a:pt x="31" y="113"/>
                    <a:pt x="0" y="0"/>
                  </a:cubicBezTo>
                  <a:cubicBezTo>
                    <a:pt x="0" y="0"/>
                    <a:pt x="85" y="197"/>
                    <a:pt x="141" y="246"/>
                  </a:cubicBezTo>
                  <a:cubicBezTo>
                    <a:pt x="141" y="246"/>
                    <a:pt x="134" y="111"/>
                    <a:pt x="134" y="84"/>
                  </a:cubicBezTo>
                  <a:cubicBezTo>
                    <a:pt x="143" y="84"/>
                    <a:pt x="143" y="84"/>
                    <a:pt x="143" y="84"/>
                  </a:cubicBezTo>
                  <a:cubicBezTo>
                    <a:pt x="143" y="84"/>
                    <a:pt x="143" y="198"/>
                    <a:pt x="151" y="223"/>
                  </a:cubicBezTo>
                  <a:cubicBezTo>
                    <a:pt x="159" y="223"/>
                    <a:pt x="159" y="223"/>
                    <a:pt x="159" y="223"/>
                  </a:cubicBezTo>
                  <a:cubicBezTo>
                    <a:pt x="162" y="233"/>
                    <a:pt x="162" y="233"/>
                    <a:pt x="162" y="233"/>
                  </a:cubicBezTo>
                  <a:cubicBezTo>
                    <a:pt x="156" y="236"/>
                    <a:pt x="156" y="236"/>
                    <a:pt x="156" y="236"/>
                  </a:cubicBezTo>
                  <a:cubicBezTo>
                    <a:pt x="156" y="236"/>
                    <a:pt x="168" y="352"/>
                    <a:pt x="195" y="389"/>
                  </a:cubicBezTo>
                  <a:cubicBezTo>
                    <a:pt x="205" y="389"/>
                    <a:pt x="205" y="389"/>
                    <a:pt x="205" y="389"/>
                  </a:cubicBezTo>
                  <a:cubicBezTo>
                    <a:pt x="205" y="389"/>
                    <a:pt x="289" y="285"/>
                    <a:pt x="326" y="278"/>
                  </a:cubicBezTo>
                  <a:cubicBezTo>
                    <a:pt x="326" y="278"/>
                    <a:pt x="326" y="282"/>
                    <a:pt x="330" y="291"/>
                  </a:cubicBezTo>
                  <a:cubicBezTo>
                    <a:pt x="330" y="291"/>
                    <a:pt x="311" y="307"/>
                    <a:pt x="326" y="326"/>
                  </a:cubicBezTo>
                  <a:cubicBezTo>
                    <a:pt x="326" y="326"/>
                    <a:pt x="321" y="333"/>
                    <a:pt x="325" y="3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Freeform 235"/>
            <p:cNvSpPr/>
            <p:nvPr/>
          </p:nvSpPr>
          <p:spPr bwMode="auto">
            <a:xfrm>
              <a:off x="3351213" y="4414838"/>
              <a:ext cx="1539875" cy="1222375"/>
            </a:xfrm>
            <a:custGeom>
              <a:avLst/>
              <a:gdLst>
                <a:gd name="T0" fmla="*/ 0 w 1125"/>
                <a:gd name="T1" fmla="*/ 379 h 893"/>
                <a:gd name="T2" fmla="*/ 36 w 1125"/>
                <a:gd name="T3" fmla="*/ 356 h 893"/>
                <a:gd name="T4" fmla="*/ 108 w 1125"/>
                <a:gd name="T5" fmla="*/ 78 h 893"/>
                <a:gd name="T6" fmla="*/ 107 w 1125"/>
                <a:gd name="T7" fmla="*/ 46 h 893"/>
                <a:gd name="T8" fmla="*/ 100 w 1125"/>
                <a:gd name="T9" fmla="*/ 28 h 893"/>
                <a:gd name="T10" fmla="*/ 122 w 1125"/>
                <a:gd name="T11" fmla="*/ 37 h 893"/>
                <a:gd name="T12" fmla="*/ 156 w 1125"/>
                <a:gd name="T13" fmla="*/ 0 h 893"/>
                <a:gd name="T14" fmla="*/ 129 w 1125"/>
                <a:gd name="T15" fmla="*/ 46 h 893"/>
                <a:gd name="T16" fmla="*/ 75 w 1125"/>
                <a:gd name="T17" fmla="*/ 193 h 893"/>
                <a:gd name="T18" fmla="*/ 61 w 1125"/>
                <a:gd name="T19" fmla="*/ 355 h 893"/>
                <a:gd name="T20" fmla="*/ 133 w 1125"/>
                <a:gd name="T21" fmla="*/ 336 h 893"/>
                <a:gd name="T22" fmla="*/ 274 w 1125"/>
                <a:gd name="T23" fmla="*/ 313 h 893"/>
                <a:gd name="T24" fmla="*/ 275 w 1125"/>
                <a:gd name="T25" fmla="*/ 298 h 893"/>
                <a:gd name="T26" fmla="*/ 281 w 1125"/>
                <a:gd name="T27" fmla="*/ 298 h 893"/>
                <a:gd name="T28" fmla="*/ 288 w 1125"/>
                <a:gd name="T29" fmla="*/ 316 h 893"/>
                <a:gd name="T30" fmla="*/ 393 w 1125"/>
                <a:gd name="T31" fmla="*/ 359 h 893"/>
                <a:gd name="T32" fmla="*/ 478 w 1125"/>
                <a:gd name="T33" fmla="*/ 347 h 893"/>
                <a:gd name="T34" fmla="*/ 403 w 1125"/>
                <a:gd name="T35" fmla="*/ 364 h 893"/>
                <a:gd name="T36" fmla="*/ 563 w 1125"/>
                <a:gd name="T37" fmla="*/ 504 h 893"/>
                <a:gd name="T38" fmla="*/ 604 w 1125"/>
                <a:gd name="T39" fmla="*/ 535 h 893"/>
                <a:gd name="T40" fmla="*/ 708 w 1125"/>
                <a:gd name="T41" fmla="*/ 590 h 893"/>
                <a:gd name="T42" fmla="*/ 798 w 1125"/>
                <a:gd name="T43" fmla="*/ 469 h 893"/>
                <a:gd name="T44" fmla="*/ 799 w 1125"/>
                <a:gd name="T45" fmla="*/ 475 h 893"/>
                <a:gd name="T46" fmla="*/ 726 w 1125"/>
                <a:gd name="T47" fmla="*/ 594 h 893"/>
                <a:gd name="T48" fmla="*/ 916 w 1125"/>
                <a:gd name="T49" fmla="*/ 648 h 893"/>
                <a:gd name="T50" fmla="*/ 1089 w 1125"/>
                <a:gd name="T51" fmla="*/ 646 h 893"/>
                <a:gd name="T52" fmla="*/ 1085 w 1125"/>
                <a:gd name="T53" fmla="*/ 657 h 893"/>
                <a:gd name="T54" fmla="*/ 924 w 1125"/>
                <a:gd name="T55" fmla="*/ 664 h 893"/>
                <a:gd name="T56" fmla="*/ 1125 w 1125"/>
                <a:gd name="T57" fmla="*/ 887 h 893"/>
                <a:gd name="T58" fmla="*/ 1114 w 1125"/>
                <a:gd name="T59" fmla="*/ 893 h 893"/>
                <a:gd name="T60" fmla="*/ 904 w 1125"/>
                <a:gd name="T61" fmla="*/ 663 h 893"/>
                <a:gd name="T62" fmla="*/ 762 w 1125"/>
                <a:gd name="T63" fmla="*/ 629 h 893"/>
                <a:gd name="T64" fmla="*/ 591 w 1125"/>
                <a:gd name="T65" fmla="*/ 562 h 893"/>
                <a:gd name="T66" fmla="*/ 574 w 1125"/>
                <a:gd name="T67" fmla="*/ 579 h 893"/>
                <a:gd name="T68" fmla="*/ 695 w 1125"/>
                <a:gd name="T69" fmla="*/ 811 h 893"/>
                <a:gd name="T70" fmla="*/ 687 w 1125"/>
                <a:gd name="T71" fmla="*/ 818 h 893"/>
                <a:gd name="T72" fmla="*/ 555 w 1125"/>
                <a:gd name="T73" fmla="*/ 580 h 893"/>
                <a:gd name="T74" fmla="*/ 529 w 1125"/>
                <a:gd name="T75" fmla="*/ 506 h 893"/>
                <a:gd name="T76" fmla="*/ 312 w 1125"/>
                <a:gd name="T77" fmla="*/ 355 h 893"/>
                <a:gd name="T78" fmla="*/ 178 w 1125"/>
                <a:gd name="T79" fmla="*/ 359 h 893"/>
                <a:gd name="T80" fmla="*/ 240 w 1125"/>
                <a:gd name="T81" fmla="*/ 469 h 893"/>
                <a:gd name="T82" fmla="*/ 300 w 1125"/>
                <a:gd name="T83" fmla="*/ 524 h 893"/>
                <a:gd name="T84" fmla="*/ 179 w 1125"/>
                <a:gd name="T85" fmla="*/ 403 h 893"/>
                <a:gd name="T86" fmla="*/ 166 w 1125"/>
                <a:gd name="T87" fmla="*/ 361 h 893"/>
                <a:gd name="T88" fmla="*/ 10 w 1125"/>
                <a:gd name="T89" fmla="*/ 449 h 893"/>
                <a:gd name="T90" fmla="*/ 0 w 1125"/>
                <a:gd name="T91" fmla="*/ 417 h 893"/>
                <a:gd name="T92" fmla="*/ 0 w 1125"/>
                <a:gd name="T93" fmla="*/ 379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5" h="893">
                  <a:moveTo>
                    <a:pt x="0" y="379"/>
                  </a:moveTo>
                  <a:cubicBezTo>
                    <a:pt x="0" y="379"/>
                    <a:pt x="19" y="361"/>
                    <a:pt x="36" y="356"/>
                  </a:cubicBezTo>
                  <a:cubicBezTo>
                    <a:pt x="36" y="356"/>
                    <a:pt x="40" y="213"/>
                    <a:pt x="108" y="78"/>
                  </a:cubicBezTo>
                  <a:cubicBezTo>
                    <a:pt x="108" y="78"/>
                    <a:pt x="116" y="60"/>
                    <a:pt x="107" y="46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7" y="48"/>
                    <a:pt x="122" y="37"/>
                  </a:cubicBezTo>
                  <a:cubicBezTo>
                    <a:pt x="122" y="37"/>
                    <a:pt x="148" y="10"/>
                    <a:pt x="156" y="0"/>
                  </a:cubicBezTo>
                  <a:cubicBezTo>
                    <a:pt x="145" y="13"/>
                    <a:pt x="137" y="30"/>
                    <a:pt x="129" y="46"/>
                  </a:cubicBezTo>
                  <a:cubicBezTo>
                    <a:pt x="107" y="92"/>
                    <a:pt x="87" y="141"/>
                    <a:pt x="75" y="193"/>
                  </a:cubicBezTo>
                  <a:cubicBezTo>
                    <a:pt x="63" y="239"/>
                    <a:pt x="48" y="306"/>
                    <a:pt x="61" y="355"/>
                  </a:cubicBezTo>
                  <a:cubicBezTo>
                    <a:pt x="61" y="355"/>
                    <a:pt x="98" y="345"/>
                    <a:pt x="133" y="336"/>
                  </a:cubicBezTo>
                  <a:cubicBezTo>
                    <a:pt x="133" y="336"/>
                    <a:pt x="248" y="304"/>
                    <a:pt x="274" y="313"/>
                  </a:cubicBezTo>
                  <a:cubicBezTo>
                    <a:pt x="275" y="298"/>
                    <a:pt x="275" y="298"/>
                    <a:pt x="275" y="298"/>
                  </a:cubicBezTo>
                  <a:cubicBezTo>
                    <a:pt x="281" y="298"/>
                    <a:pt x="281" y="298"/>
                    <a:pt x="281" y="298"/>
                  </a:cubicBezTo>
                  <a:cubicBezTo>
                    <a:pt x="288" y="316"/>
                    <a:pt x="288" y="316"/>
                    <a:pt x="288" y="316"/>
                  </a:cubicBezTo>
                  <a:cubicBezTo>
                    <a:pt x="288" y="316"/>
                    <a:pt x="370" y="342"/>
                    <a:pt x="393" y="359"/>
                  </a:cubicBezTo>
                  <a:cubicBezTo>
                    <a:pt x="393" y="359"/>
                    <a:pt x="466" y="355"/>
                    <a:pt x="478" y="347"/>
                  </a:cubicBezTo>
                  <a:cubicBezTo>
                    <a:pt x="478" y="347"/>
                    <a:pt x="421" y="362"/>
                    <a:pt x="403" y="364"/>
                  </a:cubicBezTo>
                  <a:cubicBezTo>
                    <a:pt x="456" y="408"/>
                    <a:pt x="520" y="443"/>
                    <a:pt x="563" y="504"/>
                  </a:cubicBezTo>
                  <a:cubicBezTo>
                    <a:pt x="563" y="504"/>
                    <a:pt x="568" y="516"/>
                    <a:pt x="604" y="535"/>
                  </a:cubicBezTo>
                  <a:cubicBezTo>
                    <a:pt x="604" y="535"/>
                    <a:pt x="696" y="590"/>
                    <a:pt x="708" y="590"/>
                  </a:cubicBezTo>
                  <a:cubicBezTo>
                    <a:pt x="708" y="590"/>
                    <a:pt x="775" y="486"/>
                    <a:pt x="798" y="469"/>
                  </a:cubicBezTo>
                  <a:cubicBezTo>
                    <a:pt x="799" y="475"/>
                    <a:pt x="799" y="475"/>
                    <a:pt x="799" y="475"/>
                  </a:cubicBezTo>
                  <a:cubicBezTo>
                    <a:pt x="799" y="475"/>
                    <a:pt x="733" y="577"/>
                    <a:pt x="726" y="594"/>
                  </a:cubicBezTo>
                  <a:cubicBezTo>
                    <a:pt x="726" y="594"/>
                    <a:pt x="817" y="640"/>
                    <a:pt x="916" y="648"/>
                  </a:cubicBezTo>
                  <a:cubicBezTo>
                    <a:pt x="916" y="648"/>
                    <a:pt x="1063" y="654"/>
                    <a:pt x="1089" y="646"/>
                  </a:cubicBezTo>
                  <a:cubicBezTo>
                    <a:pt x="1085" y="657"/>
                    <a:pt x="1085" y="657"/>
                    <a:pt x="1085" y="657"/>
                  </a:cubicBezTo>
                  <a:cubicBezTo>
                    <a:pt x="1085" y="657"/>
                    <a:pt x="949" y="664"/>
                    <a:pt x="924" y="664"/>
                  </a:cubicBezTo>
                  <a:cubicBezTo>
                    <a:pt x="924" y="664"/>
                    <a:pt x="952" y="753"/>
                    <a:pt x="1125" y="887"/>
                  </a:cubicBezTo>
                  <a:cubicBezTo>
                    <a:pt x="1114" y="893"/>
                    <a:pt x="1114" y="893"/>
                    <a:pt x="1114" y="893"/>
                  </a:cubicBezTo>
                  <a:cubicBezTo>
                    <a:pt x="1114" y="893"/>
                    <a:pt x="991" y="805"/>
                    <a:pt x="904" y="663"/>
                  </a:cubicBezTo>
                  <a:cubicBezTo>
                    <a:pt x="762" y="629"/>
                    <a:pt x="762" y="629"/>
                    <a:pt x="762" y="629"/>
                  </a:cubicBezTo>
                  <a:cubicBezTo>
                    <a:pt x="762" y="629"/>
                    <a:pt x="617" y="585"/>
                    <a:pt x="591" y="562"/>
                  </a:cubicBezTo>
                  <a:cubicBezTo>
                    <a:pt x="591" y="562"/>
                    <a:pt x="561" y="544"/>
                    <a:pt x="574" y="579"/>
                  </a:cubicBezTo>
                  <a:cubicBezTo>
                    <a:pt x="574" y="579"/>
                    <a:pt x="606" y="712"/>
                    <a:pt x="695" y="811"/>
                  </a:cubicBezTo>
                  <a:cubicBezTo>
                    <a:pt x="695" y="811"/>
                    <a:pt x="686" y="811"/>
                    <a:pt x="687" y="818"/>
                  </a:cubicBezTo>
                  <a:cubicBezTo>
                    <a:pt x="687" y="818"/>
                    <a:pt x="596" y="730"/>
                    <a:pt x="555" y="580"/>
                  </a:cubicBezTo>
                  <a:cubicBezTo>
                    <a:pt x="555" y="580"/>
                    <a:pt x="544" y="529"/>
                    <a:pt x="529" y="506"/>
                  </a:cubicBezTo>
                  <a:cubicBezTo>
                    <a:pt x="529" y="506"/>
                    <a:pt x="456" y="384"/>
                    <a:pt x="312" y="355"/>
                  </a:cubicBezTo>
                  <a:cubicBezTo>
                    <a:pt x="312" y="355"/>
                    <a:pt x="228" y="336"/>
                    <a:pt x="178" y="359"/>
                  </a:cubicBezTo>
                  <a:cubicBezTo>
                    <a:pt x="178" y="359"/>
                    <a:pt x="183" y="420"/>
                    <a:pt x="240" y="469"/>
                  </a:cubicBezTo>
                  <a:cubicBezTo>
                    <a:pt x="240" y="469"/>
                    <a:pt x="288" y="515"/>
                    <a:pt x="300" y="524"/>
                  </a:cubicBezTo>
                  <a:cubicBezTo>
                    <a:pt x="300" y="524"/>
                    <a:pt x="235" y="493"/>
                    <a:pt x="179" y="403"/>
                  </a:cubicBezTo>
                  <a:cubicBezTo>
                    <a:pt x="179" y="403"/>
                    <a:pt x="167" y="374"/>
                    <a:pt x="166" y="361"/>
                  </a:cubicBezTo>
                  <a:cubicBezTo>
                    <a:pt x="166" y="361"/>
                    <a:pt x="49" y="388"/>
                    <a:pt x="10" y="449"/>
                  </a:cubicBezTo>
                  <a:cubicBezTo>
                    <a:pt x="10" y="449"/>
                    <a:pt x="11" y="417"/>
                    <a:pt x="0" y="417"/>
                  </a:cubicBezTo>
                  <a:cubicBezTo>
                    <a:pt x="0" y="417"/>
                    <a:pt x="12" y="399"/>
                    <a:pt x="0" y="3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8" name="Freeform 236"/>
            <p:cNvSpPr/>
            <p:nvPr/>
          </p:nvSpPr>
          <p:spPr bwMode="auto">
            <a:xfrm>
              <a:off x="3205163" y="4113213"/>
              <a:ext cx="619125" cy="225425"/>
            </a:xfrm>
            <a:custGeom>
              <a:avLst/>
              <a:gdLst>
                <a:gd name="T0" fmla="*/ 0 w 453"/>
                <a:gd name="T1" fmla="*/ 78 h 165"/>
                <a:gd name="T2" fmla="*/ 88 w 453"/>
                <a:gd name="T3" fmla="*/ 0 h 165"/>
                <a:gd name="T4" fmla="*/ 225 w 453"/>
                <a:gd name="T5" fmla="*/ 32 h 165"/>
                <a:gd name="T6" fmla="*/ 324 w 453"/>
                <a:gd name="T7" fmla="*/ 83 h 165"/>
                <a:gd name="T8" fmla="*/ 402 w 453"/>
                <a:gd name="T9" fmla="*/ 139 h 165"/>
                <a:gd name="T10" fmla="*/ 453 w 453"/>
                <a:gd name="T11" fmla="*/ 147 h 165"/>
                <a:gd name="T12" fmla="*/ 434 w 453"/>
                <a:gd name="T13" fmla="*/ 165 h 165"/>
                <a:gd name="T14" fmla="*/ 372 w 453"/>
                <a:gd name="T15" fmla="*/ 127 h 165"/>
                <a:gd name="T16" fmla="*/ 215 w 453"/>
                <a:gd name="T17" fmla="*/ 46 h 165"/>
                <a:gd name="T18" fmla="*/ 170 w 453"/>
                <a:gd name="T19" fmla="*/ 32 h 165"/>
                <a:gd name="T20" fmla="*/ 143 w 453"/>
                <a:gd name="T21" fmla="*/ 32 h 165"/>
                <a:gd name="T22" fmla="*/ 195 w 453"/>
                <a:gd name="T23" fmla="*/ 93 h 165"/>
                <a:gd name="T24" fmla="*/ 185 w 453"/>
                <a:gd name="T25" fmla="*/ 108 h 165"/>
                <a:gd name="T26" fmla="*/ 121 w 453"/>
                <a:gd name="T27" fmla="*/ 44 h 165"/>
                <a:gd name="T28" fmla="*/ 108 w 453"/>
                <a:gd name="T29" fmla="*/ 36 h 165"/>
                <a:gd name="T30" fmla="*/ 68 w 453"/>
                <a:gd name="T31" fmla="*/ 21 h 165"/>
                <a:gd name="T32" fmla="*/ 41 w 453"/>
                <a:gd name="T33" fmla="*/ 39 h 165"/>
                <a:gd name="T34" fmla="*/ 11 w 453"/>
                <a:gd name="T35" fmla="*/ 83 h 165"/>
                <a:gd name="T36" fmla="*/ 0 w 453"/>
                <a:gd name="T37" fmla="*/ 7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3" h="165">
                  <a:moveTo>
                    <a:pt x="0" y="78"/>
                  </a:moveTo>
                  <a:cubicBezTo>
                    <a:pt x="0" y="78"/>
                    <a:pt x="17" y="5"/>
                    <a:pt x="88" y="0"/>
                  </a:cubicBezTo>
                  <a:cubicBezTo>
                    <a:pt x="88" y="0"/>
                    <a:pt x="166" y="9"/>
                    <a:pt x="225" y="32"/>
                  </a:cubicBezTo>
                  <a:cubicBezTo>
                    <a:pt x="259" y="45"/>
                    <a:pt x="293" y="62"/>
                    <a:pt x="324" y="83"/>
                  </a:cubicBezTo>
                  <a:cubicBezTo>
                    <a:pt x="351" y="100"/>
                    <a:pt x="375" y="124"/>
                    <a:pt x="402" y="139"/>
                  </a:cubicBezTo>
                  <a:cubicBezTo>
                    <a:pt x="414" y="145"/>
                    <a:pt x="441" y="159"/>
                    <a:pt x="453" y="147"/>
                  </a:cubicBezTo>
                  <a:cubicBezTo>
                    <a:pt x="453" y="147"/>
                    <a:pt x="436" y="159"/>
                    <a:pt x="434" y="165"/>
                  </a:cubicBezTo>
                  <a:cubicBezTo>
                    <a:pt x="434" y="165"/>
                    <a:pt x="381" y="133"/>
                    <a:pt x="372" y="127"/>
                  </a:cubicBezTo>
                  <a:cubicBezTo>
                    <a:pt x="323" y="93"/>
                    <a:pt x="269" y="66"/>
                    <a:pt x="215" y="46"/>
                  </a:cubicBezTo>
                  <a:cubicBezTo>
                    <a:pt x="200" y="40"/>
                    <a:pt x="185" y="36"/>
                    <a:pt x="170" y="32"/>
                  </a:cubicBezTo>
                  <a:cubicBezTo>
                    <a:pt x="169" y="31"/>
                    <a:pt x="138" y="25"/>
                    <a:pt x="143" y="32"/>
                  </a:cubicBezTo>
                  <a:cubicBezTo>
                    <a:pt x="143" y="32"/>
                    <a:pt x="178" y="76"/>
                    <a:pt x="195" y="93"/>
                  </a:cubicBezTo>
                  <a:cubicBezTo>
                    <a:pt x="195" y="93"/>
                    <a:pt x="182" y="92"/>
                    <a:pt x="185" y="108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16" y="42"/>
                    <a:pt x="111" y="40"/>
                    <a:pt x="108" y="36"/>
                  </a:cubicBezTo>
                  <a:cubicBezTo>
                    <a:pt x="92" y="20"/>
                    <a:pt x="90" y="13"/>
                    <a:pt x="68" y="21"/>
                  </a:cubicBezTo>
                  <a:cubicBezTo>
                    <a:pt x="58" y="25"/>
                    <a:pt x="49" y="31"/>
                    <a:pt x="41" y="39"/>
                  </a:cubicBezTo>
                  <a:cubicBezTo>
                    <a:pt x="36" y="44"/>
                    <a:pt x="9" y="76"/>
                    <a:pt x="11" y="83"/>
                  </a:cubicBezTo>
                  <a:cubicBezTo>
                    <a:pt x="11" y="83"/>
                    <a:pt x="9" y="75"/>
                    <a:pt x="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9" name="Freeform 237"/>
            <p:cNvSpPr/>
            <p:nvPr/>
          </p:nvSpPr>
          <p:spPr bwMode="auto">
            <a:xfrm>
              <a:off x="3527426" y="4287838"/>
              <a:ext cx="479425" cy="366713"/>
            </a:xfrm>
            <a:custGeom>
              <a:avLst/>
              <a:gdLst>
                <a:gd name="T0" fmla="*/ 0 w 350"/>
                <a:gd name="T1" fmla="*/ 26 h 268"/>
                <a:gd name="T2" fmla="*/ 36 w 350"/>
                <a:gd name="T3" fmla="*/ 59 h 268"/>
                <a:gd name="T4" fmla="*/ 74 w 350"/>
                <a:gd name="T5" fmla="*/ 89 h 268"/>
                <a:gd name="T6" fmla="*/ 146 w 350"/>
                <a:gd name="T7" fmla="*/ 141 h 268"/>
                <a:gd name="T8" fmla="*/ 279 w 350"/>
                <a:gd name="T9" fmla="*/ 201 h 268"/>
                <a:gd name="T10" fmla="*/ 328 w 350"/>
                <a:gd name="T11" fmla="*/ 234 h 268"/>
                <a:gd name="T12" fmla="*/ 350 w 350"/>
                <a:gd name="T13" fmla="*/ 264 h 268"/>
                <a:gd name="T14" fmla="*/ 261 w 350"/>
                <a:gd name="T15" fmla="*/ 180 h 268"/>
                <a:gd name="T16" fmla="*/ 157 w 350"/>
                <a:gd name="T17" fmla="*/ 135 h 268"/>
                <a:gd name="T18" fmla="*/ 34 w 350"/>
                <a:gd name="T19" fmla="*/ 39 h 268"/>
                <a:gd name="T20" fmla="*/ 2 w 350"/>
                <a:gd name="T21" fmla="*/ 0 h 268"/>
                <a:gd name="T22" fmla="*/ 0 w 350"/>
                <a:gd name="T23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0" h="268">
                  <a:moveTo>
                    <a:pt x="0" y="26"/>
                  </a:moveTo>
                  <a:cubicBezTo>
                    <a:pt x="3" y="25"/>
                    <a:pt x="32" y="56"/>
                    <a:pt x="36" y="59"/>
                  </a:cubicBezTo>
                  <a:cubicBezTo>
                    <a:pt x="48" y="70"/>
                    <a:pt x="61" y="80"/>
                    <a:pt x="74" y="89"/>
                  </a:cubicBezTo>
                  <a:cubicBezTo>
                    <a:pt x="98" y="106"/>
                    <a:pt x="123" y="122"/>
                    <a:pt x="146" y="141"/>
                  </a:cubicBezTo>
                  <a:cubicBezTo>
                    <a:pt x="186" y="173"/>
                    <a:pt x="236" y="178"/>
                    <a:pt x="279" y="201"/>
                  </a:cubicBezTo>
                  <a:cubicBezTo>
                    <a:pt x="292" y="209"/>
                    <a:pt x="317" y="222"/>
                    <a:pt x="328" y="234"/>
                  </a:cubicBezTo>
                  <a:cubicBezTo>
                    <a:pt x="336" y="243"/>
                    <a:pt x="339" y="268"/>
                    <a:pt x="350" y="264"/>
                  </a:cubicBezTo>
                  <a:cubicBezTo>
                    <a:pt x="341" y="217"/>
                    <a:pt x="292" y="198"/>
                    <a:pt x="261" y="180"/>
                  </a:cubicBezTo>
                  <a:cubicBezTo>
                    <a:pt x="227" y="162"/>
                    <a:pt x="190" y="155"/>
                    <a:pt x="157" y="135"/>
                  </a:cubicBezTo>
                  <a:cubicBezTo>
                    <a:pt x="113" y="110"/>
                    <a:pt x="71" y="78"/>
                    <a:pt x="34" y="39"/>
                  </a:cubicBezTo>
                  <a:cubicBezTo>
                    <a:pt x="22" y="27"/>
                    <a:pt x="12" y="13"/>
                    <a:pt x="2" y="0"/>
                  </a:cubicBezTo>
                  <a:cubicBezTo>
                    <a:pt x="5" y="8"/>
                    <a:pt x="9" y="22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Freeform 238"/>
            <p:cNvSpPr/>
            <p:nvPr/>
          </p:nvSpPr>
          <p:spPr bwMode="auto">
            <a:xfrm>
              <a:off x="3559176" y="5238751"/>
              <a:ext cx="161925" cy="184150"/>
            </a:xfrm>
            <a:custGeom>
              <a:avLst/>
              <a:gdLst>
                <a:gd name="T0" fmla="*/ 0 w 118"/>
                <a:gd name="T1" fmla="*/ 134 h 134"/>
                <a:gd name="T2" fmla="*/ 40 w 118"/>
                <a:gd name="T3" fmla="*/ 49 h 134"/>
                <a:gd name="T4" fmla="*/ 118 w 118"/>
                <a:gd name="T5" fmla="*/ 0 h 134"/>
                <a:gd name="T6" fmla="*/ 73 w 118"/>
                <a:gd name="T7" fmla="*/ 34 h 134"/>
                <a:gd name="T8" fmla="*/ 53 w 118"/>
                <a:gd name="T9" fmla="*/ 57 h 134"/>
                <a:gd name="T10" fmla="*/ 41 w 118"/>
                <a:gd name="T11" fmla="*/ 87 h 134"/>
                <a:gd name="T12" fmla="*/ 26 w 118"/>
                <a:gd name="T13" fmla="*/ 108 h 134"/>
                <a:gd name="T14" fmla="*/ 0 w 118"/>
                <a:gd name="T1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34">
                  <a:moveTo>
                    <a:pt x="0" y="134"/>
                  </a:moveTo>
                  <a:cubicBezTo>
                    <a:pt x="0" y="134"/>
                    <a:pt x="2" y="84"/>
                    <a:pt x="40" y="49"/>
                  </a:cubicBezTo>
                  <a:cubicBezTo>
                    <a:pt x="40" y="49"/>
                    <a:pt x="78" y="9"/>
                    <a:pt x="118" y="0"/>
                  </a:cubicBezTo>
                  <a:cubicBezTo>
                    <a:pt x="105" y="3"/>
                    <a:pt x="84" y="24"/>
                    <a:pt x="73" y="34"/>
                  </a:cubicBezTo>
                  <a:cubicBezTo>
                    <a:pt x="65" y="40"/>
                    <a:pt x="58" y="48"/>
                    <a:pt x="53" y="57"/>
                  </a:cubicBezTo>
                  <a:cubicBezTo>
                    <a:pt x="48" y="66"/>
                    <a:pt x="47" y="79"/>
                    <a:pt x="41" y="87"/>
                  </a:cubicBezTo>
                  <a:cubicBezTo>
                    <a:pt x="26" y="108"/>
                    <a:pt x="26" y="108"/>
                    <a:pt x="26" y="108"/>
                  </a:cubicBez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1" name="Freeform 239"/>
            <p:cNvSpPr/>
            <p:nvPr/>
          </p:nvSpPr>
          <p:spPr bwMode="auto">
            <a:xfrm>
              <a:off x="3611563" y="5397501"/>
              <a:ext cx="211138" cy="63500"/>
            </a:xfrm>
            <a:custGeom>
              <a:avLst/>
              <a:gdLst>
                <a:gd name="T0" fmla="*/ 0 w 155"/>
                <a:gd name="T1" fmla="*/ 2 h 47"/>
                <a:gd name="T2" fmla="*/ 38 w 155"/>
                <a:gd name="T3" fmla="*/ 3 h 47"/>
                <a:gd name="T4" fmla="*/ 105 w 155"/>
                <a:gd name="T5" fmla="*/ 30 h 47"/>
                <a:gd name="T6" fmla="*/ 155 w 155"/>
                <a:gd name="T7" fmla="*/ 47 h 47"/>
                <a:gd name="T8" fmla="*/ 108 w 155"/>
                <a:gd name="T9" fmla="*/ 47 h 47"/>
                <a:gd name="T10" fmla="*/ 50 w 155"/>
                <a:gd name="T11" fmla="*/ 31 h 47"/>
                <a:gd name="T12" fmla="*/ 26 w 155"/>
                <a:gd name="T13" fmla="*/ 22 h 47"/>
                <a:gd name="T14" fmla="*/ 0 w 155"/>
                <a:gd name="T15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47">
                  <a:moveTo>
                    <a:pt x="0" y="2"/>
                  </a:moveTo>
                  <a:cubicBezTo>
                    <a:pt x="12" y="2"/>
                    <a:pt x="26" y="0"/>
                    <a:pt x="38" y="3"/>
                  </a:cubicBezTo>
                  <a:cubicBezTo>
                    <a:pt x="61" y="9"/>
                    <a:pt x="82" y="23"/>
                    <a:pt x="105" y="30"/>
                  </a:cubicBezTo>
                  <a:cubicBezTo>
                    <a:pt x="155" y="47"/>
                    <a:pt x="155" y="47"/>
                    <a:pt x="155" y="47"/>
                  </a:cubicBezTo>
                  <a:cubicBezTo>
                    <a:pt x="155" y="47"/>
                    <a:pt x="108" y="47"/>
                    <a:pt x="108" y="47"/>
                  </a:cubicBezTo>
                  <a:cubicBezTo>
                    <a:pt x="88" y="47"/>
                    <a:pt x="69" y="39"/>
                    <a:pt x="50" y="31"/>
                  </a:cubicBezTo>
                  <a:cubicBezTo>
                    <a:pt x="43" y="28"/>
                    <a:pt x="34" y="26"/>
                    <a:pt x="26" y="22"/>
                  </a:cubicBezTo>
                  <a:cubicBezTo>
                    <a:pt x="19" y="18"/>
                    <a:pt x="8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2" name="Freeform 240"/>
            <p:cNvSpPr/>
            <p:nvPr/>
          </p:nvSpPr>
          <p:spPr bwMode="auto">
            <a:xfrm>
              <a:off x="3578226" y="5434013"/>
              <a:ext cx="163513" cy="65088"/>
            </a:xfrm>
            <a:custGeom>
              <a:avLst/>
              <a:gdLst>
                <a:gd name="T0" fmla="*/ 0 w 120"/>
                <a:gd name="T1" fmla="*/ 0 h 48"/>
                <a:gd name="T2" fmla="*/ 120 w 120"/>
                <a:gd name="T3" fmla="*/ 45 h 48"/>
                <a:gd name="T4" fmla="*/ 76 w 120"/>
                <a:gd name="T5" fmla="*/ 47 h 48"/>
                <a:gd name="T6" fmla="*/ 0 w 120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48">
                  <a:moveTo>
                    <a:pt x="0" y="0"/>
                  </a:moveTo>
                  <a:cubicBezTo>
                    <a:pt x="39" y="20"/>
                    <a:pt x="78" y="35"/>
                    <a:pt x="120" y="45"/>
                  </a:cubicBezTo>
                  <a:cubicBezTo>
                    <a:pt x="107" y="42"/>
                    <a:pt x="90" y="48"/>
                    <a:pt x="76" y="47"/>
                  </a:cubicBezTo>
                  <a:cubicBezTo>
                    <a:pt x="41" y="44"/>
                    <a:pt x="24" y="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Freeform 241"/>
            <p:cNvSpPr/>
            <p:nvPr/>
          </p:nvSpPr>
          <p:spPr bwMode="auto">
            <a:xfrm>
              <a:off x="3481388" y="5332413"/>
              <a:ext cx="61913" cy="150813"/>
            </a:xfrm>
            <a:custGeom>
              <a:avLst/>
              <a:gdLst>
                <a:gd name="T0" fmla="*/ 12 w 46"/>
                <a:gd name="T1" fmla="*/ 95 h 110"/>
                <a:gd name="T2" fmla="*/ 21 w 46"/>
                <a:gd name="T3" fmla="*/ 57 h 110"/>
                <a:gd name="T4" fmla="*/ 33 w 46"/>
                <a:gd name="T5" fmla="*/ 19 h 110"/>
                <a:gd name="T6" fmla="*/ 46 w 46"/>
                <a:gd name="T7" fmla="*/ 0 h 110"/>
                <a:gd name="T8" fmla="*/ 12 w 46"/>
                <a:gd name="T9" fmla="*/ 53 h 110"/>
                <a:gd name="T10" fmla="*/ 1 w 46"/>
                <a:gd name="T11" fmla="*/ 82 h 110"/>
                <a:gd name="T12" fmla="*/ 6 w 46"/>
                <a:gd name="T13" fmla="*/ 110 h 110"/>
                <a:gd name="T14" fmla="*/ 12 w 46"/>
                <a:gd name="T15" fmla="*/ 9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110">
                  <a:moveTo>
                    <a:pt x="12" y="95"/>
                  </a:moveTo>
                  <a:cubicBezTo>
                    <a:pt x="21" y="57"/>
                    <a:pt x="21" y="57"/>
                    <a:pt x="21" y="57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5" y="19"/>
                    <a:pt x="22" y="34"/>
                    <a:pt x="12" y="53"/>
                  </a:cubicBezTo>
                  <a:cubicBezTo>
                    <a:pt x="7" y="62"/>
                    <a:pt x="2" y="72"/>
                    <a:pt x="1" y="82"/>
                  </a:cubicBezTo>
                  <a:cubicBezTo>
                    <a:pt x="0" y="89"/>
                    <a:pt x="8" y="105"/>
                    <a:pt x="6" y="110"/>
                  </a:cubicBezTo>
                  <a:lnTo>
                    <a:pt x="12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4" name="Freeform 242"/>
            <p:cNvSpPr/>
            <p:nvPr/>
          </p:nvSpPr>
          <p:spPr bwMode="auto">
            <a:xfrm>
              <a:off x="3606801" y="5180013"/>
              <a:ext cx="15875" cy="111125"/>
            </a:xfrm>
            <a:custGeom>
              <a:avLst/>
              <a:gdLst>
                <a:gd name="T0" fmla="*/ 0 w 11"/>
                <a:gd name="T1" fmla="*/ 0 h 81"/>
                <a:gd name="T2" fmla="*/ 6 w 11"/>
                <a:gd name="T3" fmla="*/ 81 h 81"/>
                <a:gd name="T4" fmla="*/ 1 w 11"/>
                <a:gd name="T5" fmla="*/ 37 h 81"/>
                <a:gd name="T6" fmla="*/ 0 w 1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1">
                  <a:moveTo>
                    <a:pt x="0" y="0"/>
                  </a:moveTo>
                  <a:cubicBezTo>
                    <a:pt x="6" y="29"/>
                    <a:pt x="11" y="51"/>
                    <a:pt x="6" y="81"/>
                  </a:cubicBezTo>
                  <a:cubicBezTo>
                    <a:pt x="4" y="66"/>
                    <a:pt x="2" y="52"/>
                    <a:pt x="1" y="37"/>
                  </a:cubicBezTo>
                  <a:cubicBezTo>
                    <a:pt x="0" y="26"/>
                    <a:pt x="2" y="1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5" name="Freeform 243"/>
            <p:cNvSpPr/>
            <p:nvPr/>
          </p:nvSpPr>
          <p:spPr bwMode="auto">
            <a:xfrm>
              <a:off x="3328988" y="5451476"/>
              <a:ext cx="223838" cy="382588"/>
            </a:xfrm>
            <a:custGeom>
              <a:avLst/>
              <a:gdLst>
                <a:gd name="T0" fmla="*/ 164 w 164"/>
                <a:gd name="T1" fmla="*/ 0 h 280"/>
                <a:gd name="T2" fmla="*/ 21 w 164"/>
                <a:gd name="T3" fmla="*/ 280 h 280"/>
                <a:gd name="T4" fmla="*/ 14 w 164"/>
                <a:gd name="T5" fmla="*/ 275 h 280"/>
                <a:gd name="T6" fmla="*/ 164 w 164"/>
                <a:gd name="T7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280">
                  <a:moveTo>
                    <a:pt x="164" y="0"/>
                  </a:moveTo>
                  <a:cubicBezTo>
                    <a:pt x="164" y="0"/>
                    <a:pt x="16" y="123"/>
                    <a:pt x="21" y="280"/>
                  </a:cubicBezTo>
                  <a:cubicBezTo>
                    <a:pt x="14" y="275"/>
                    <a:pt x="14" y="275"/>
                    <a:pt x="14" y="275"/>
                  </a:cubicBezTo>
                  <a:cubicBezTo>
                    <a:pt x="14" y="275"/>
                    <a:pt x="0" y="132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Freeform 244"/>
            <p:cNvSpPr/>
            <p:nvPr/>
          </p:nvSpPr>
          <p:spPr bwMode="auto">
            <a:xfrm>
              <a:off x="3678238" y="5595938"/>
              <a:ext cx="115888" cy="107950"/>
            </a:xfrm>
            <a:custGeom>
              <a:avLst/>
              <a:gdLst>
                <a:gd name="T0" fmla="*/ 0 w 85"/>
                <a:gd name="T1" fmla="*/ 79 h 79"/>
                <a:gd name="T2" fmla="*/ 23 w 85"/>
                <a:gd name="T3" fmla="*/ 31 h 79"/>
                <a:gd name="T4" fmla="*/ 85 w 85"/>
                <a:gd name="T5" fmla="*/ 2 h 79"/>
                <a:gd name="T6" fmla="*/ 0 w 85"/>
                <a:gd name="T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79">
                  <a:moveTo>
                    <a:pt x="0" y="79"/>
                  </a:moveTo>
                  <a:cubicBezTo>
                    <a:pt x="8" y="63"/>
                    <a:pt x="14" y="45"/>
                    <a:pt x="23" y="31"/>
                  </a:cubicBezTo>
                  <a:cubicBezTo>
                    <a:pt x="36" y="12"/>
                    <a:pt x="66" y="0"/>
                    <a:pt x="85" y="2"/>
                  </a:cubicBezTo>
                  <a:cubicBezTo>
                    <a:pt x="58" y="31"/>
                    <a:pt x="20" y="37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7" name="Freeform 245"/>
            <p:cNvSpPr/>
            <p:nvPr/>
          </p:nvSpPr>
          <p:spPr bwMode="auto">
            <a:xfrm>
              <a:off x="3676651" y="5719763"/>
              <a:ext cx="90488" cy="33338"/>
            </a:xfrm>
            <a:custGeom>
              <a:avLst/>
              <a:gdLst>
                <a:gd name="T0" fmla="*/ 0 w 66"/>
                <a:gd name="T1" fmla="*/ 24 h 24"/>
                <a:gd name="T2" fmla="*/ 24 w 66"/>
                <a:gd name="T3" fmla="*/ 7 h 24"/>
                <a:gd name="T4" fmla="*/ 66 w 66"/>
                <a:gd name="T5" fmla="*/ 0 h 24"/>
                <a:gd name="T6" fmla="*/ 55 w 66"/>
                <a:gd name="T7" fmla="*/ 9 h 24"/>
                <a:gd name="T8" fmla="*/ 0 w 66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4">
                  <a:moveTo>
                    <a:pt x="0" y="24"/>
                  </a:moveTo>
                  <a:cubicBezTo>
                    <a:pt x="7" y="22"/>
                    <a:pt x="16" y="11"/>
                    <a:pt x="24" y="7"/>
                  </a:cubicBezTo>
                  <a:cubicBezTo>
                    <a:pt x="37" y="1"/>
                    <a:pt x="52" y="0"/>
                    <a:pt x="66" y="0"/>
                  </a:cubicBezTo>
                  <a:cubicBezTo>
                    <a:pt x="63" y="2"/>
                    <a:pt x="58" y="8"/>
                    <a:pt x="55" y="9"/>
                  </a:cubicBezTo>
                  <a:cubicBezTo>
                    <a:pt x="55" y="9"/>
                    <a:pt x="1" y="24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8" name="Freeform 246"/>
            <p:cNvSpPr/>
            <p:nvPr/>
          </p:nvSpPr>
          <p:spPr bwMode="auto">
            <a:xfrm>
              <a:off x="3536951" y="5661026"/>
              <a:ext cx="131763" cy="103188"/>
            </a:xfrm>
            <a:custGeom>
              <a:avLst/>
              <a:gdLst>
                <a:gd name="T0" fmla="*/ 96 w 96"/>
                <a:gd name="T1" fmla="*/ 0 h 75"/>
                <a:gd name="T2" fmla="*/ 60 w 96"/>
                <a:gd name="T3" fmla="*/ 35 h 75"/>
                <a:gd name="T4" fmla="*/ 0 w 96"/>
                <a:gd name="T5" fmla="*/ 66 h 75"/>
                <a:gd name="T6" fmla="*/ 52 w 96"/>
                <a:gd name="T7" fmla="*/ 73 h 75"/>
                <a:gd name="T8" fmla="*/ 83 w 96"/>
                <a:gd name="T9" fmla="*/ 34 h 75"/>
                <a:gd name="T10" fmla="*/ 96 w 96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5">
                  <a:moveTo>
                    <a:pt x="96" y="0"/>
                  </a:moveTo>
                  <a:cubicBezTo>
                    <a:pt x="80" y="9"/>
                    <a:pt x="71" y="18"/>
                    <a:pt x="60" y="35"/>
                  </a:cubicBezTo>
                  <a:cubicBezTo>
                    <a:pt x="41" y="63"/>
                    <a:pt x="28" y="66"/>
                    <a:pt x="0" y="66"/>
                  </a:cubicBezTo>
                  <a:cubicBezTo>
                    <a:pt x="0" y="66"/>
                    <a:pt x="52" y="73"/>
                    <a:pt x="52" y="73"/>
                  </a:cubicBezTo>
                  <a:cubicBezTo>
                    <a:pt x="65" y="75"/>
                    <a:pt x="79" y="46"/>
                    <a:pt x="83" y="34"/>
                  </a:cubicBez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9" name="Freeform 247"/>
            <p:cNvSpPr/>
            <p:nvPr/>
          </p:nvSpPr>
          <p:spPr bwMode="auto">
            <a:xfrm>
              <a:off x="3662363" y="5619751"/>
              <a:ext cx="20638" cy="231775"/>
            </a:xfrm>
            <a:custGeom>
              <a:avLst/>
              <a:gdLst>
                <a:gd name="T0" fmla="*/ 7 w 16"/>
                <a:gd name="T1" fmla="*/ 41 h 169"/>
                <a:gd name="T2" fmla="*/ 1 w 16"/>
                <a:gd name="T3" fmla="*/ 76 h 169"/>
                <a:gd name="T4" fmla="*/ 1 w 16"/>
                <a:gd name="T5" fmla="*/ 135 h 169"/>
                <a:gd name="T6" fmla="*/ 0 w 16"/>
                <a:gd name="T7" fmla="*/ 167 h 169"/>
                <a:gd name="T8" fmla="*/ 16 w 16"/>
                <a:gd name="T9" fmla="*/ 169 h 169"/>
                <a:gd name="T10" fmla="*/ 15 w 16"/>
                <a:gd name="T11" fmla="*/ 0 h 169"/>
                <a:gd name="T12" fmla="*/ 7 w 16"/>
                <a:gd name="T13" fmla="*/ 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9">
                  <a:moveTo>
                    <a:pt x="7" y="41"/>
                  </a:moveTo>
                  <a:cubicBezTo>
                    <a:pt x="4" y="53"/>
                    <a:pt x="2" y="64"/>
                    <a:pt x="1" y="76"/>
                  </a:cubicBezTo>
                  <a:cubicBezTo>
                    <a:pt x="0" y="95"/>
                    <a:pt x="1" y="116"/>
                    <a:pt x="1" y="13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0" y="111"/>
                    <a:pt x="9" y="58"/>
                    <a:pt x="15" y="0"/>
                  </a:cubicBezTo>
                  <a:cubicBezTo>
                    <a:pt x="13" y="14"/>
                    <a:pt x="10" y="28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Freeform 248"/>
            <p:cNvSpPr/>
            <p:nvPr/>
          </p:nvSpPr>
          <p:spPr bwMode="auto">
            <a:xfrm>
              <a:off x="3595688" y="5535613"/>
              <a:ext cx="90488" cy="73025"/>
            </a:xfrm>
            <a:custGeom>
              <a:avLst/>
              <a:gdLst>
                <a:gd name="T0" fmla="*/ 59 w 66"/>
                <a:gd name="T1" fmla="*/ 46 h 54"/>
                <a:gd name="T2" fmla="*/ 0 w 66"/>
                <a:gd name="T3" fmla="*/ 0 h 54"/>
                <a:gd name="T4" fmla="*/ 36 w 66"/>
                <a:gd name="T5" fmla="*/ 42 h 54"/>
                <a:gd name="T6" fmla="*/ 56 w 66"/>
                <a:gd name="T7" fmla="*/ 54 h 54"/>
                <a:gd name="T8" fmla="*/ 59 w 66"/>
                <a:gd name="T9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4">
                  <a:moveTo>
                    <a:pt x="59" y="46"/>
                  </a:moveTo>
                  <a:cubicBezTo>
                    <a:pt x="66" y="23"/>
                    <a:pt x="13" y="0"/>
                    <a:pt x="0" y="0"/>
                  </a:cubicBezTo>
                  <a:cubicBezTo>
                    <a:pt x="6" y="0"/>
                    <a:pt x="29" y="36"/>
                    <a:pt x="36" y="42"/>
                  </a:cubicBezTo>
                  <a:cubicBezTo>
                    <a:pt x="43" y="50"/>
                    <a:pt x="46" y="52"/>
                    <a:pt x="56" y="54"/>
                  </a:cubicBezTo>
                  <a:cubicBezTo>
                    <a:pt x="56" y="54"/>
                    <a:pt x="59" y="46"/>
                    <a:pt x="5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1" name="Freeform 249"/>
            <p:cNvSpPr/>
            <p:nvPr/>
          </p:nvSpPr>
          <p:spPr bwMode="auto">
            <a:xfrm>
              <a:off x="3683001" y="5556251"/>
              <a:ext cx="44450" cy="41275"/>
            </a:xfrm>
            <a:custGeom>
              <a:avLst/>
              <a:gdLst>
                <a:gd name="T0" fmla="*/ 0 w 32"/>
                <a:gd name="T1" fmla="*/ 30 h 30"/>
                <a:gd name="T2" fmla="*/ 7 w 32"/>
                <a:gd name="T3" fmla="*/ 18 h 30"/>
                <a:gd name="T4" fmla="*/ 32 w 32"/>
                <a:gd name="T5" fmla="*/ 0 h 30"/>
                <a:gd name="T6" fmla="*/ 22 w 32"/>
                <a:gd name="T7" fmla="*/ 17 h 30"/>
                <a:gd name="T8" fmla="*/ 0 w 3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0" y="30"/>
                  </a:moveTo>
                  <a:cubicBezTo>
                    <a:pt x="2" y="29"/>
                    <a:pt x="5" y="21"/>
                    <a:pt x="7" y="18"/>
                  </a:cubicBezTo>
                  <a:cubicBezTo>
                    <a:pt x="14" y="10"/>
                    <a:pt x="23" y="3"/>
                    <a:pt x="32" y="0"/>
                  </a:cubicBezTo>
                  <a:cubicBezTo>
                    <a:pt x="30" y="4"/>
                    <a:pt x="26" y="14"/>
                    <a:pt x="22" y="17"/>
                  </a:cubicBezTo>
                  <a:cubicBezTo>
                    <a:pt x="22" y="17"/>
                    <a:pt x="2" y="29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2" name="Freeform 250"/>
            <p:cNvSpPr/>
            <p:nvPr/>
          </p:nvSpPr>
          <p:spPr bwMode="auto">
            <a:xfrm>
              <a:off x="3502026" y="5514976"/>
              <a:ext cx="71438" cy="20638"/>
            </a:xfrm>
            <a:custGeom>
              <a:avLst/>
              <a:gdLst>
                <a:gd name="T0" fmla="*/ 0 w 53"/>
                <a:gd name="T1" fmla="*/ 0 h 15"/>
                <a:gd name="T2" fmla="*/ 53 w 53"/>
                <a:gd name="T3" fmla="*/ 13 h 15"/>
                <a:gd name="T4" fmla="*/ 0 w 5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5">
                  <a:moveTo>
                    <a:pt x="0" y="0"/>
                  </a:moveTo>
                  <a:cubicBezTo>
                    <a:pt x="18" y="5"/>
                    <a:pt x="33" y="15"/>
                    <a:pt x="53" y="13"/>
                  </a:cubicBezTo>
                  <a:cubicBezTo>
                    <a:pt x="35" y="8"/>
                    <a:pt x="17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Freeform 251"/>
            <p:cNvSpPr/>
            <p:nvPr/>
          </p:nvSpPr>
          <p:spPr bwMode="auto">
            <a:xfrm>
              <a:off x="3525838" y="5549901"/>
              <a:ext cx="66675" cy="114300"/>
            </a:xfrm>
            <a:custGeom>
              <a:avLst/>
              <a:gdLst>
                <a:gd name="T0" fmla="*/ 0 w 48"/>
                <a:gd name="T1" fmla="*/ 0 h 83"/>
                <a:gd name="T2" fmla="*/ 48 w 48"/>
                <a:gd name="T3" fmla="*/ 83 h 83"/>
                <a:gd name="T4" fmla="*/ 28 w 48"/>
                <a:gd name="T5" fmla="*/ 23 h 83"/>
                <a:gd name="T6" fmla="*/ 0 w 48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3">
                  <a:moveTo>
                    <a:pt x="0" y="0"/>
                  </a:moveTo>
                  <a:cubicBezTo>
                    <a:pt x="19" y="25"/>
                    <a:pt x="41" y="48"/>
                    <a:pt x="48" y="83"/>
                  </a:cubicBezTo>
                  <a:cubicBezTo>
                    <a:pt x="43" y="60"/>
                    <a:pt x="44" y="36"/>
                    <a:pt x="28" y="23"/>
                  </a:cubicBezTo>
                  <a:cubicBezTo>
                    <a:pt x="19" y="15"/>
                    <a:pt x="7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4" name="Freeform 252"/>
            <p:cNvSpPr/>
            <p:nvPr/>
          </p:nvSpPr>
          <p:spPr bwMode="auto">
            <a:xfrm>
              <a:off x="3414713" y="5549901"/>
              <a:ext cx="79375" cy="130175"/>
            </a:xfrm>
            <a:custGeom>
              <a:avLst/>
              <a:gdLst>
                <a:gd name="T0" fmla="*/ 18 w 57"/>
                <a:gd name="T1" fmla="*/ 63 h 95"/>
                <a:gd name="T2" fmla="*/ 42 w 57"/>
                <a:gd name="T3" fmla="*/ 40 h 95"/>
                <a:gd name="T4" fmla="*/ 46 w 57"/>
                <a:gd name="T5" fmla="*/ 0 h 95"/>
                <a:gd name="T6" fmla="*/ 54 w 57"/>
                <a:gd name="T7" fmla="*/ 26 h 95"/>
                <a:gd name="T8" fmla="*/ 41 w 57"/>
                <a:gd name="T9" fmla="*/ 78 h 95"/>
                <a:gd name="T10" fmla="*/ 0 w 57"/>
                <a:gd name="T11" fmla="*/ 75 h 95"/>
                <a:gd name="T12" fmla="*/ 18 w 57"/>
                <a:gd name="T13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95">
                  <a:moveTo>
                    <a:pt x="18" y="63"/>
                  </a:moveTo>
                  <a:cubicBezTo>
                    <a:pt x="29" y="55"/>
                    <a:pt x="37" y="55"/>
                    <a:pt x="42" y="40"/>
                  </a:cubicBezTo>
                  <a:cubicBezTo>
                    <a:pt x="46" y="27"/>
                    <a:pt x="46" y="13"/>
                    <a:pt x="46" y="0"/>
                  </a:cubicBezTo>
                  <a:cubicBezTo>
                    <a:pt x="46" y="0"/>
                    <a:pt x="54" y="25"/>
                    <a:pt x="54" y="26"/>
                  </a:cubicBezTo>
                  <a:cubicBezTo>
                    <a:pt x="57" y="38"/>
                    <a:pt x="47" y="70"/>
                    <a:pt x="41" y="78"/>
                  </a:cubicBezTo>
                  <a:cubicBezTo>
                    <a:pt x="27" y="95"/>
                    <a:pt x="14" y="67"/>
                    <a:pt x="0" y="75"/>
                  </a:cubicBezTo>
                  <a:cubicBezTo>
                    <a:pt x="0" y="75"/>
                    <a:pt x="18" y="63"/>
                    <a:pt x="18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5" name="Freeform 253"/>
            <p:cNvSpPr/>
            <p:nvPr/>
          </p:nvSpPr>
          <p:spPr bwMode="auto">
            <a:xfrm>
              <a:off x="3338513" y="5443538"/>
              <a:ext cx="96838" cy="85725"/>
            </a:xfrm>
            <a:custGeom>
              <a:avLst/>
              <a:gdLst>
                <a:gd name="T0" fmla="*/ 53 w 71"/>
                <a:gd name="T1" fmla="*/ 35 h 63"/>
                <a:gd name="T2" fmla="*/ 31 w 71"/>
                <a:gd name="T3" fmla="*/ 19 h 63"/>
                <a:gd name="T4" fmla="*/ 0 w 71"/>
                <a:gd name="T5" fmla="*/ 0 h 63"/>
                <a:gd name="T6" fmla="*/ 71 w 71"/>
                <a:gd name="T7" fmla="*/ 63 h 63"/>
                <a:gd name="T8" fmla="*/ 53 w 71"/>
                <a:gd name="T9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3">
                  <a:moveTo>
                    <a:pt x="53" y="35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0" y="0"/>
                    <a:pt x="0" y="0"/>
                  </a:cubicBezTo>
                  <a:cubicBezTo>
                    <a:pt x="31" y="18"/>
                    <a:pt x="71" y="5"/>
                    <a:pt x="71" y="63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6" name="Freeform 254"/>
            <p:cNvSpPr/>
            <p:nvPr/>
          </p:nvSpPr>
          <p:spPr bwMode="auto">
            <a:xfrm>
              <a:off x="3536951" y="5021263"/>
              <a:ext cx="128588" cy="100013"/>
            </a:xfrm>
            <a:custGeom>
              <a:avLst/>
              <a:gdLst>
                <a:gd name="T0" fmla="*/ 59 w 94"/>
                <a:gd name="T1" fmla="*/ 26 h 73"/>
                <a:gd name="T2" fmla="*/ 48 w 94"/>
                <a:gd name="T3" fmla="*/ 6 h 73"/>
                <a:gd name="T4" fmla="*/ 25 w 94"/>
                <a:gd name="T5" fmla="*/ 9 h 73"/>
                <a:gd name="T6" fmla="*/ 15 w 94"/>
                <a:gd name="T7" fmla="*/ 43 h 73"/>
                <a:gd name="T8" fmla="*/ 33 w 94"/>
                <a:gd name="T9" fmla="*/ 55 h 73"/>
                <a:gd name="T10" fmla="*/ 43 w 94"/>
                <a:gd name="T11" fmla="*/ 67 h 73"/>
                <a:gd name="T12" fmla="*/ 83 w 94"/>
                <a:gd name="T13" fmla="*/ 40 h 73"/>
                <a:gd name="T14" fmla="*/ 59 w 94"/>
                <a:gd name="T15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73">
                  <a:moveTo>
                    <a:pt x="59" y="26"/>
                  </a:moveTo>
                  <a:cubicBezTo>
                    <a:pt x="59" y="26"/>
                    <a:pt x="64" y="6"/>
                    <a:pt x="48" y="6"/>
                  </a:cubicBezTo>
                  <a:cubicBezTo>
                    <a:pt x="48" y="6"/>
                    <a:pt x="41" y="0"/>
                    <a:pt x="25" y="9"/>
                  </a:cubicBezTo>
                  <a:cubicBezTo>
                    <a:pt x="10" y="17"/>
                    <a:pt x="0" y="22"/>
                    <a:pt x="15" y="43"/>
                  </a:cubicBezTo>
                  <a:cubicBezTo>
                    <a:pt x="5" y="59"/>
                    <a:pt x="28" y="53"/>
                    <a:pt x="33" y="55"/>
                  </a:cubicBezTo>
                  <a:cubicBezTo>
                    <a:pt x="37" y="58"/>
                    <a:pt x="39" y="65"/>
                    <a:pt x="43" y="67"/>
                  </a:cubicBezTo>
                  <a:cubicBezTo>
                    <a:pt x="52" y="73"/>
                    <a:pt x="94" y="60"/>
                    <a:pt x="83" y="40"/>
                  </a:cubicBezTo>
                  <a:cubicBezTo>
                    <a:pt x="83" y="40"/>
                    <a:pt x="76" y="26"/>
                    <a:pt x="5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7" name="Freeform 255"/>
            <p:cNvSpPr/>
            <p:nvPr/>
          </p:nvSpPr>
          <p:spPr bwMode="auto">
            <a:xfrm>
              <a:off x="3692526" y="4978401"/>
              <a:ext cx="46038" cy="79375"/>
            </a:xfrm>
            <a:custGeom>
              <a:avLst/>
              <a:gdLst>
                <a:gd name="T0" fmla="*/ 8 w 33"/>
                <a:gd name="T1" fmla="*/ 2 h 57"/>
                <a:gd name="T2" fmla="*/ 0 w 33"/>
                <a:gd name="T3" fmla="*/ 35 h 57"/>
                <a:gd name="T4" fmla="*/ 30 w 33"/>
                <a:gd name="T5" fmla="*/ 55 h 57"/>
                <a:gd name="T6" fmla="*/ 31 w 33"/>
                <a:gd name="T7" fmla="*/ 49 h 57"/>
                <a:gd name="T8" fmla="*/ 21 w 33"/>
                <a:gd name="T9" fmla="*/ 8 h 57"/>
                <a:gd name="T10" fmla="*/ 8 w 33"/>
                <a:gd name="T1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57">
                  <a:moveTo>
                    <a:pt x="8" y="2"/>
                  </a:moveTo>
                  <a:cubicBezTo>
                    <a:pt x="4" y="0"/>
                    <a:pt x="0" y="32"/>
                    <a:pt x="0" y="35"/>
                  </a:cubicBezTo>
                  <a:cubicBezTo>
                    <a:pt x="2" y="57"/>
                    <a:pt x="14" y="57"/>
                    <a:pt x="30" y="55"/>
                  </a:cubicBezTo>
                  <a:cubicBezTo>
                    <a:pt x="30" y="55"/>
                    <a:pt x="31" y="50"/>
                    <a:pt x="31" y="49"/>
                  </a:cubicBezTo>
                  <a:cubicBezTo>
                    <a:pt x="33" y="40"/>
                    <a:pt x="23" y="20"/>
                    <a:pt x="21" y="8"/>
                  </a:cubicBezTo>
                  <a:cubicBezTo>
                    <a:pt x="21" y="8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8" name="Oval 256"/>
            <p:cNvSpPr>
              <a:spLocks noChangeArrowheads="1"/>
            </p:cNvSpPr>
            <p:nvPr/>
          </p:nvSpPr>
          <p:spPr bwMode="auto">
            <a:xfrm>
              <a:off x="3687763" y="5118101"/>
              <a:ext cx="12700" cy="2540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9" name="Freeform 257"/>
            <p:cNvSpPr/>
            <p:nvPr/>
          </p:nvSpPr>
          <p:spPr bwMode="auto">
            <a:xfrm>
              <a:off x="2751138" y="5646738"/>
              <a:ext cx="117475" cy="198438"/>
            </a:xfrm>
            <a:custGeom>
              <a:avLst/>
              <a:gdLst>
                <a:gd name="T0" fmla="*/ 22 w 86"/>
                <a:gd name="T1" fmla="*/ 0 h 144"/>
                <a:gd name="T2" fmla="*/ 34 w 86"/>
                <a:gd name="T3" fmla="*/ 11 h 144"/>
                <a:gd name="T4" fmla="*/ 45 w 86"/>
                <a:gd name="T5" fmla="*/ 32 h 144"/>
                <a:gd name="T6" fmla="*/ 64 w 86"/>
                <a:gd name="T7" fmla="*/ 47 h 144"/>
                <a:gd name="T8" fmla="*/ 70 w 86"/>
                <a:gd name="T9" fmla="*/ 58 h 144"/>
                <a:gd name="T10" fmla="*/ 51 w 86"/>
                <a:gd name="T11" fmla="*/ 135 h 144"/>
                <a:gd name="T12" fmla="*/ 68 w 86"/>
                <a:gd name="T13" fmla="*/ 68 h 144"/>
                <a:gd name="T14" fmla="*/ 58 w 86"/>
                <a:gd name="T15" fmla="*/ 59 h 144"/>
                <a:gd name="T16" fmla="*/ 45 w 86"/>
                <a:gd name="T17" fmla="*/ 100 h 144"/>
                <a:gd name="T18" fmla="*/ 14 w 86"/>
                <a:gd name="T19" fmla="*/ 136 h 144"/>
                <a:gd name="T20" fmla="*/ 12 w 86"/>
                <a:gd name="T21" fmla="*/ 136 h 144"/>
                <a:gd name="T22" fmla="*/ 29 w 86"/>
                <a:gd name="T23" fmla="*/ 109 h 144"/>
                <a:gd name="T24" fmla="*/ 55 w 86"/>
                <a:gd name="T25" fmla="*/ 74 h 144"/>
                <a:gd name="T26" fmla="*/ 38 w 86"/>
                <a:gd name="T27" fmla="*/ 45 h 144"/>
                <a:gd name="T28" fmla="*/ 24 w 86"/>
                <a:gd name="T29" fmla="*/ 50 h 144"/>
                <a:gd name="T30" fmla="*/ 9 w 86"/>
                <a:gd name="T31" fmla="*/ 47 h 144"/>
                <a:gd name="T32" fmla="*/ 39 w 86"/>
                <a:gd name="T33" fmla="*/ 37 h 144"/>
                <a:gd name="T34" fmla="*/ 22 w 86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144">
                  <a:moveTo>
                    <a:pt x="22" y="0"/>
                  </a:moveTo>
                  <a:cubicBezTo>
                    <a:pt x="26" y="4"/>
                    <a:pt x="31" y="7"/>
                    <a:pt x="34" y="11"/>
                  </a:cubicBezTo>
                  <a:cubicBezTo>
                    <a:pt x="39" y="17"/>
                    <a:pt x="40" y="26"/>
                    <a:pt x="45" y="32"/>
                  </a:cubicBezTo>
                  <a:cubicBezTo>
                    <a:pt x="49" y="40"/>
                    <a:pt x="57" y="43"/>
                    <a:pt x="64" y="47"/>
                  </a:cubicBezTo>
                  <a:cubicBezTo>
                    <a:pt x="64" y="47"/>
                    <a:pt x="70" y="57"/>
                    <a:pt x="70" y="58"/>
                  </a:cubicBezTo>
                  <a:cubicBezTo>
                    <a:pt x="86" y="84"/>
                    <a:pt x="66" y="115"/>
                    <a:pt x="51" y="135"/>
                  </a:cubicBezTo>
                  <a:cubicBezTo>
                    <a:pt x="60" y="112"/>
                    <a:pt x="72" y="95"/>
                    <a:pt x="68" y="68"/>
                  </a:cubicBezTo>
                  <a:cubicBezTo>
                    <a:pt x="68" y="64"/>
                    <a:pt x="61" y="61"/>
                    <a:pt x="58" y="59"/>
                  </a:cubicBezTo>
                  <a:cubicBezTo>
                    <a:pt x="72" y="69"/>
                    <a:pt x="51" y="92"/>
                    <a:pt x="45" y="100"/>
                  </a:cubicBezTo>
                  <a:cubicBezTo>
                    <a:pt x="36" y="112"/>
                    <a:pt x="27" y="129"/>
                    <a:pt x="14" y="136"/>
                  </a:cubicBezTo>
                  <a:cubicBezTo>
                    <a:pt x="0" y="144"/>
                    <a:pt x="12" y="136"/>
                    <a:pt x="12" y="136"/>
                  </a:cubicBezTo>
                  <a:cubicBezTo>
                    <a:pt x="18" y="132"/>
                    <a:pt x="25" y="115"/>
                    <a:pt x="29" y="109"/>
                  </a:cubicBezTo>
                  <a:cubicBezTo>
                    <a:pt x="37" y="96"/>
                    <a:pt x="45" y="84"/>
                    <a:pt x="55" y="74"/>
                  </a:cubicBezTo>
                  <a:cubicBezTo>
                    <a:pt x="52" y="68"/>
                    <a:pt x="45" y="44"/>
                    <a:pt x="38" y="45"/>
                  </a:cubicBezTo>
                  <a:cubicBezTo>
                    <a:pt x="33" y="45"/>
                    <a:pt x="29" y="50"/>
                    <a:pt x="24" y="50"/>
                  </a:cubicBezTo>
                  <a:cubicBezTo>
                    <a:pt x="19" y="50"/>
                    <a:pt x="14" y="50"/>
                    <a:pt x="9" y="47"/>
                  </a:cubicBezTo>
                  <a:cubicBezTo>
                    <a:pt x="19" y="44"/>
                    <a:pt x="29" y="40"/>
                    <a:pt x="39" y="37"/>
                  </a:cubicBezTo>
                  <a:cubicBezTo>
                    <a:pt x="33" y="25"/>
                    <a:pt x="28" y="1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0" name="Freeform 258"/>
            <p:cNvSpPr/>
            <p:nvPr/>
          </p:nvSpPr>
          <p:spPr bwMode="auto">
            <a:xfrm>
              <a:off x="3082926" y="5540376"/>
              <a:ext cx="92075" cy="115888"/>
            </a:xfrm>
            <a:custGeom>
              <a:avLst/>
              <a:gdLst>
                <a:gd name="T0" fmla="*/ 62 w 67"/>
                <a:gd name="T1" fmla="*/ 9 h 85"/>
                <a:gd name="T2" fmla="*/ 42 w 67"/>
                <a:gd name="T3" fmla="*/ 15 h 85"/>
                <a:gd name="T4" fmla="*/ 6 w 67"/>
                <a:gd name="T5" fmla="*/ 19 h 85"/>
                <a:gd name="T6" fmla="*/ 24 w 67"/>
                <a:gd name="T7" fmla="*/ 54 h 85"/>
                <a:gd name="T8" fmla="*/ 7 w 67"/>
                <a:gd name="T9" fmla="*/ 77 h 85"/>
                <a:gd name="T10" fmla="*/ 33 w 67"/>
                <a:gd name="T11" fmla="*/ 56 h 85"/>
                <a:gd name="T12" fmla="*/ 45 w 67"/>
                <a:gd name="T13" fmla="*/ 55 h 85"/>
                <a:gd name="T14" fmla="*/ 51 w 67"/>
                <a:gd name="T15" fmla="*/ 42 h 85"/>
                <a:gd name="T16" fmla="*/ 66 w 67"/>
                <a:gd name="T17" fmla="*/ 19 h 85"/>
                <a:gd name="T18" fmla="*/ 62 w 67"/>
                <a:gd name="T19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85">
                  <a:moveTo>
                    <a:pt x="62" y="9"/>
                  </a:moveTo>
                  <a:cubicBezTo>
                    <a:pt x="56" y="3"/>
                    <a:pt x="45" y="6"/>
                    <a:pt x="42" y="15"/>
                  </a:cubicBezTo>
                  <a:cubicBezTo>
                    <a:pt x="31" y="1"/>
                    <a:pt x="12" y="0"/>
                    <a:pt x="6" y="19"/>
                  </a:cubicBezTo>
                  <a:cubicBezTo>
                    <a:pt x="0" y="38"/>
                    <a:pt x="13" y="46"/>
                    <a:pt x="24" y="54"/>
                  </a:cubicBezTo>
                  <a:cubicBezTo>
                    <a:pt x="20" y="58"/>
                    <a:pt x="1" y="70"/>
                    <a:pt x="7" y="77"/>
                  </a:cubicBezTo>
                  <a:cubicBezTo>
                    <a:pt x="14" y="85"/>
                    <a:pt x="28" y="61"/>
                    <a:pt x="33" y="56"/>
                  </a:cubicBezTo>
                  <a:cubicBezTo>
                    <a:pt x="32" y="57"/>
                    <a:pt x="42" y="58"/>
                    <a:pt x="45" y="55"/>
                  </a:cubicBezTo>
                  <a:cubicBezTo>
                    <a:pt x="48" y="53"/>
                    <a:pt x="48" y="46"/>
                    <a:pt x="51" y="42"/>
                  </a:cubicBezTo>
                  <a:cubicBezTo>
                    <a:pt x="56" y="35"/>
                    <a:pt x="67" y="30"/>
                    <a:pt x="66" y="19"/>
                  </a:cubicBezTo>
                  <a:cubicBezTo>
                    <a:pt x="66" y="14"/>
                    <a:pt x="64" y="11"/>
                    <a:pt x="6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1" name="Freeform 259"/>
            <p:cNvSpPr/>
            <p:nvPr/>
          </p:nvSpPr>
          <p:spPr bwMode="auto">
            <a:xfrm>
              <a:off x="2732088" y="5418138"/>
              <a:ext cx="103188" cy="128588"/>
            </a:xfrm>
            <a:custGeom>
              <a:avLst/>
              <a:gdLst>
                <a:gd name="T0" fmla="*/ 0 w 75"/>
                <a:gd name="T1" fmla="*/ 0 h 93"/>
                <a:gd name="T2" fmla="*/ 35 w 75"/>
                <a:gd name="T3" fmla="*/ 14 h 93"/>
                <a:gd name="T4" fmla="*/ 60 w 75"/>
                <a:gd name="T5" fmla="*/ 46 h 93"/>
                <a:gd name="T6" fmla="*/ 69 w 75"/>
                <a:gd name="T7" fmla="*/ 69 h 93"/>
                <a:gd name="T8" fmla="*/ 75 w 75"/>
                <a:gd name="T9" fmla="*/ 93 h 93"/>
                <a:gd name="T10" fmla="*/ 56 w 75"/>
                <a:gd name="T11" fmla="*/ 61 h 93"/>
                <a:gd name="T12" fmla="*/ 0 w 75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93">
                  <a:moveTo>
                    <a:pt x="0" y="0"/>
                  </a:moveTo>
                  <a:cubicBezTo>
                    <a:pt x="10" y="6"/>
                    <a:pt x="24" y="7"/>
                    <a:pt x="35" y="14"/>
                  </a:cubicBezTo>
                  <a:cubicBezTo>
                    <a:pt x="46" y="22"/>
                    <a:pt x="52" y="34"/>
                    <a:pt x="60" y="46"/>
                  </a:cubicBezTo>
                  <a:cubicBezTo>
                    <a:pt x="60" y="46"/>
                    <a:pt x="69" y="64"/>
                    <a:pt x="69" y="69"/>
                  </a:cubicBezTo>
                  <a:cubicBezTo>
                    <a:pt x="69" y="73"/>
                    <a:pt x="75" y="92"/>
                    <a:pt x="75" y="93"/>
                  </a:cubicBezTo>
                  <a:cubicBezTo>
                    <a:pt x="71" y="82"/>
                    <a:pt x="62" y="71"/>
                    <a:pt x="56" y="61"/>
                  </a:cubicBezTo>
                  <a:cubicBezTo>
                    <a:pt x="41" y="33"/>
                    <a:pt x="25" y="1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2" name="Freeform 260"/>
            <p:cNvSpPr/>
            <p:nvPr/>
          </p:nvSpPr>
          <p:spPr bwMode="auto">
            <a:xfrm>
              <a:off x="2947988" y="5667376"/>
              <a:ext cx="14288" cy="125413"/>
            </a:xfrm>
            <a:custGeom>
              <a:avLst/>
              <a:gdLst>
                <a:gd name="T0" fmla="*/ 11 w 11"/>
                <a:gd name="T1" fmla="*/ 0 h 91"/>
                <a:gd name="T2" fmla="*/ 9 w 11"/>
                <a:gd name="T3" fmla="*/ 44 h 91"/>
                <a:gd name="T4" fmla="*/ 5 w 11"/>
                <a:gd name="T5" fmla="*/ 91 h 91"/>
                <a:gd name="T6" fmla="*/ 11 w 11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1">
                  <a:moveTo>
                    <a:pt x="11" y="0"/>
                  </a:moveTo>
                  <a:cubicBezTo>
                    <a:pt x="10" y="14"/>
                    <a:pt x="10" y="29"/>
                    <a:pt x="9" y="44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55"/>
                    <a:pt x="0" y="34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3" name="Freeform 261"/>
            <p:cNvSpPr/>
            <p:nvPr/>
          </p:nvSpPr>
          <p:spPr bwMode="auto">
            <a:xfrm>
              <a:off x="2814638" y="5316538"/>
              <a:ext cx="165100" cy="55563"/>
            </a:xfrm>
            <a:custGeom>
              <a:avLst/>
              <a:gdLst>
                <a:gd name="T0" fmla="*/ 0 w 121"/>
                <a:gd name="T1" fmla="*/ 0 h 41"/>
                <a:gd name="T2" fmla="*/ 42 w 121"/>
                <a:gd name="T3" fmla="*/ 0 h 41"/>
                <a:gd name="T4" fmla="*/ 93 w 121"/>
                <a:gd name="T5" fmla="*/ 26 h 41"/>
                <a:gd name="T6" fmla="*/ 121 w 121"/>
                <a:gd name="T7" fmla="*/ 28 h 41"/>
                <a:gd name="T8" fmla="*/ 54 w 121"/>
                <a:gd name="T9" fmla="*/ 30 h 41"/>
                <a:gd name="T10" fmla="*/ 0 w 121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41">
                  <a:moveTo>
                    <a:pt x="0" y="0"/>
                  </a:moveTo>
                  <a:cubicBezTo>
                    <a:pt x="14" y="0"/>
                    <a:pt x="28" y="0"/>
                    <a:pt x="42" y="0"/>
                  </a:cubicBezTo>
                  <a:cubicBezTo>
                    <a:pt x="65" y="0"/>
                    <a:pt x="73" y="19"/>
                    <a:pt x="93" y="26"/>
                  </a:cubicBezTo>
                  <a:cubicBezTo>
                    <a:pt x="101" y="29"/>
                    <a:pt x="112" y="28"/>
                    <a:pt x="121" y="28"/>
                  </a:cubicBezTo>
                  <a:cubicBezTo>
                    <a:pt x="99" y="28"/>
                    <a:pt x="75" y="41"/>
                    <a:pt x="54" y="30"/>
                  </a:cubicBezTo>
                  <a:cubicBezTo>
                    <a:pt x="39" y="23"/>
                    <a:pt x="1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4" name="Freeform 262"/>
            <p:cNvSpPr/>
            <p:nvPr/>
          </p:nvSpPr>
          <p:spPr bwMode="auto">
            <a:xfrm>
              <a:off x="2771776" y="5191126"/>
              <a:ext cx="220663" cy="155575"/>
            </a:xfrm>
            <a:custGeom>
              <a:avLst/>
              <a:gdLst>
                <a:gd name="T0" fmla="*/ 0 w 161"/>
                <a:gd name="T1" fmla="*/ 0 h 113"/>
                <a:gd name="T2" fmla="*/ 49 w 161"/>
                <a:gd name="T3" fmla="*/ 29 h 113"/>
                <a:gd name="T4" fmla="*/ 95 w 161"/>
                <a:gd name="T5" fmla="*/ 53 h 113"/>
                <a:gd name="T6" fmla="*/ 135 w 161"/>
                <a:gd name="T7" fmla="*/ 100 h 113"/>
                <a:gd name="T8" fmla="*/ 161 w 161"/>
                <a:gd name="T9" fmla="*/ 113 h 113"/>
                <a:gd name="T10" fmla="*/ 129 w 161"/>
                <a:gd name="T11" fmla="*/ 79 h 113"/>
                <a:gd name="T12" fmla="*/ 101 w 161"/>
                <a:gd name="T13" fmla="*/ 45 h 113"/>
                <a:gd name="T14" fmla="*/ 72 w 161"/>
                <a:gd name="T15" fmla="*/ 30 h 113"/>
                <a:gd name="T16" fmla="*/ 29 w 161"/>
                <a:gd name="T17" fmla="*/ 4 h 113"/>
                <a:gd name="T18" fmla="*/ 0 w 161"/>
                <a:gd name="T1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13">
                  <a:moveTo>
                    <a:pt x="0" y="0"/>
                  </a:moveTo>
                  <a:cubicBezTo>
                    <a:pt x="16" y="8"/>
                    <a:pt x="32" y="20"/>
                    <a:pt x="49" y="29"/>
                  </a:cubicBezTo>
                  <a:cubicBezTo>
                    <a:pt x="64" y="38"/>
                    <a:pt x="81" y="43"/>
                    <a:pt x="95" y="53"/>
                  </a:cubicBezTo>
                  <a:cubicBezTo>
                    <a:pt x="111" y="65"/>
                    <a:pt x="121" y="86"/>
                    <a:pt x="135" y="100"/>
                  </a:cubicBezTo>
                  <a:cubicBezTo>
                    <a:pt x="142" y="106"/>
                    <a:pt x="154" y="113"/>
                    <a:pt x="161" y="113"/>
                  </a:cubicBezTo>
                  <a:cubicBezTo>
                    <a:pt x="154" y="113"/>
                    <a:pt x="135" y="85"/>
                    <a:pt x="129" y="79"/>
                  </a:cubicBezTo>
                  <a:cubicBezTo>
                    <a:pt x="120" y="68"/>
                    <a:pt x="110" y="57"/>
                    <a:pt x="101" y="45"/>
                  </a:cubicBezTo>
                  <a:cubicBezTo>
                    <a:pt x="101" y="45"/>
                    <a:pt x="72" y="30"/>
                    <a:pt x="72" y="30"/>
                  </a:cubicBezTo>
                  <a:cubicBezTo>
                    <a:pt x="57" y="22"/>
                    <a:pt x="46" y="8"/>
                    <a:pt x="29" y="4"/>
                  </a:cubicBezTo>
                  <a:cubicBezTo>
                    <a:pt x="19" y="2"/>
                    <a:pt x="9" y="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5" name="Freeform 263"/>
            <p:cNvSpPr/>
            <p:nvPr/>
          </p:nvSpPr>
          <p:spPr bwMode="auto">
            <a:xfrm>
              <a:off x="3028951" y="5529263"/>
              <a:ext cx="39688" cy="95250"/>
            </a:xfrm>
            <a:custGeom>
              <a:avLst/>
              <a:gdLst>
                <a:gd name="T0" fmla="*/ 20 w 29"/>
                <a:gd name="T1" fmla="*/ 0 h 69"/>
                <a:gd name="T2" fmla="*/ 9 w 29"/>
                <a:gd name="T3" fmla="*/ 19 h 69"/>
                <a:gd name="T4" fmla="*/ 18 w 29"/>
                <a:gd name="T5" fmla="*/ 69 h 69"/>
                <a:gd name="T6" fmla="*/ 23 w 29"/>
                <a:gd name="T7" fmla="*/ 53 h 69"/>
                <a:gd name="T8" fmla="*/ 20 w 29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9">
                  <a:moveTo>
                    <a:pt x="20" y="0"/>
                  </a:moveTo>
                  <a:cubicBezTo>
                    <a:pt x="20" y="2"/>
                    <a:pt x="10" y="16"/>
                    <a:pt x="9" y="19"/>
                  </a:cubicBezTo>
                  <a:cubicBezTo>
                    <a:pt x="0" y="43"/>
                    <a:pt x="5" y="53"/>
                    <a:pt x="18" y="69"/>
                  </a:cubicBezTo>
                  <a:cubicBezTo>
                    <a:pt x="18" y="69"/>
                    <a:pt x="23" y="53"/>
                    <a:pt x="23" y="53"/>
                  </a:cubicBezTo>
                  <a:cubicBezTo>
                    <a:pt x="29" y="37"/>
                    <a:pt x="24" y="1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6" name="Freeform 264"/>
            <p:cNvSpPr/>
            <p:nvPr/>
          </p:nvSpPr>
          <p:spPr bwMode="auto">
            <a:xfrm>
              <a:off x="2973388" y="5538788"/>
              <a:ext cx="44450" cy="49213"/>
            </a:xfrm>
            <a:custGeom>
              <a:avLst/>
              <a:gdLst>
                <a:gd name="T0" fmla="*/ 29 w 33"/>
                <a:gd name="T1" fmla="*/ 16 h 36"/>
                <a:gd name="T2" fmla="*/ 18 w 33"/>
                <a:gd name="T3" fmla="*/ 3 h 36"/>
                <a:gd name="T4" fmla="*/ 0 w 33"/>
                <a:gd name="T5" fmla="*/ 7 h 36"/>
                <a:gd name="T6" fmla="*/ 26 w 33"/>
                <a:gd name="T7" fmla="*/ 33 h 36"/>
                <a:gd name="T8" fmla="*/ 29 w 33"/>
                <a:gd name="T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6">
                  <a:moveTo>
                    <a:pt x="29" y="16"/>
                  </a:moveTo>
                  <a:cubicBezTo>
                    <a:pt x="26" y="10"/>
                    <a:pt x="21" y="4"/>
                    <a:pt x="18" y="3"/>
                  </a:cubicBezTo>
                  <a:cubicBezTo>
                    <a:pt x="10" y="0"/>
                    <a:pt x="9" y="2"/>
                    <a:pt x="0" y="7"/>
                  </a:cubicBezTo>
                  <a:cubicBezTo>
                    <a:pt x="2" y="5"/>
                    <a:pt x="17" y="36"/>
                    <a:pt x="26" y="33"/>
                  </a:cubicBezTo>
                  <a:cubicBezTo>
                    <a:pt x="33" y="30"/>
                    <a:pt x="33" y="23"/>
                    <a:pt x="29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7" name="Freeform 265"/>
            <p:cNvSpPr/>
            <p:nvPr/>
          </p:nvSpPr>
          <p:spPr bwMode="auto">
            <a:xfrm>
              <a:off x="2814638" y="5359401"/>
              <a:ext cx="142875" cy="293688"/>
            </a:xfrm>
            <a:custGeom>
              <a:avLst/>
              <a:gdLst>
                <a:gd name="T0" fmla="*/ 26 w 104"/>
                <a:gd name="T1" fmla="*/ 85 h 214"/>
                <a:gd name="T2" fmla="*/ 43 w 104"/>
                <a:gd name="T3" fmla="*/ 140 h 214"/>
                <a:gd name="T4" fmla="*/ 70 w 104"/>
                <a:gd name="T5" fmla="*/ 160 h 214"/>
                <a:gd name="T6" fmla="*/ 87 w 104"/>
                <a:gd name="T7" fmla="*/ 193 h 214"/>
                <a:gd name="T8" fmla="*/ 104 w 104"/>
                <a:gd name="T9" fmla="*/ 214 h 214"/>
                <a:gd name="T10" fmla="*/ 46 w 104"/>
                <a:gd name="T11" fmla="*/ 171 h 214"/>
                <a:gd name="T12" fmla="*/ 17 w 104"/>
                <a:gd name="T13" fmla="*/ 75 h 214"/>
                <a:gd name="T14" fmla="*/ 0 w 104"/>
                <a:gd name="T15" fmla="*/ 0 h 214"/>
                <a:gd name="T16" fmla="*/ 22 w 104"/>
                <a:gd name="T17" fmla="*/ 22 h 214"/>
                <a:gd name="T18" fmla="*/ 24 w 104"/>
                <a:gd name="T19" fmla="*/ 47 h 214"/>
                <a:gd name="T20" fmla="*/ 26 w 104"/>
                <a:gd name="T21" fmla="*/ 8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214">
                  <a:moveTo>
                    <a:pt x="26" y="85"/>
                  </a:moveTo>
                  <a:cubicBezTo>
                    <a:pt x="28" y="105"/>
                    <a:pt x="32" y="125"/>
                    <a:pt x="43" y="140"/>
                  </a:cubicBezTo>
                  <a:cubicBezTo>
                    <a:pt x="50" y="151"/>
                    <a:pt x="62" y="151"/>
                    <a:pt x="70" y="160"/>
                  </a:cubicBezTo>
                  <a:cubicBezTo>
                    <a:pt x="79" y="169"/>
                    <a:pt x="80" y="183"/>
                    <a:pt x="87" y="193"/>
                  </a:cubicBezTo>
                  <a:cubicBezTo>
                    <a:pt x="92" y="201"/>
                    <a:pt x="99" y="207"/>
                    <a:pt x="104" y="214"/>
                  </a:cubicBezTo>
                  <a:cubicBezTo>
                    <a:pt x="84" y="201"/>
                    <a:pt x="65" y="187"/>
                    <a:pt x="46" y="171"/>
                  </a:cubicBezTo>
                  <a:cubicBezTo>
                    <a:pt x="18" y="148"/>
                    <a:pt x="20" y="111"/>
                    <a:pt x="17" y="75"/>
                  </a:cubicBezTo>
                  <a:cubicBezTo>
                    <a:pt x="15" y="45"/>
                    <a:pt x="16" y="24"/>
                    <a:pt x="0" y="0"/>
                  </a:cubicBezTo>
                  <a:cubicBezTo>
                    <a:pt x="6" y="6"/>
                    <a:pt x="18" y="14"/>
                    <a:pt x="22" y="22"/>
                  </a:cubicBezTo>
                  <a:cubicBezTo>
                    <a:pt x="25" y="28"/>
                    <a:pt x="23" y="39"/>
                    <a:pt x="24" y="47"/>
                  </a:cubicBezTo>
                  <a:cubicBezTo>
                    <a:pt x="24" y="59"/>
                    <a:pt x="25" y="72"/>
                    <a:pt x="26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8" name="Freeform 266"/>
            <p:cNvSpPr/>
            <p:nvPr/>
          </p:nvSpPr>
          <p:spPr bwMode="auto">
            <a:xfrm>
              <a:off x="2898776" y="5407026"/>
              <a:ext cx="49213" cy="174625"/>
            </a:xfrm>
            <a:custGeom>
              <a:avLst/>
              <a:gdLst>
                <a:gd name="T0" fmla="*/ 1 w 36"/>
                <a:gd name="T1" fmla="*/ 0 h 127"/>
                <a:gd name="T2" fmla="*/ 36 w 36"/>
                <a:gd name="T3" fmla="*/ 127 h 127"/>
                <a:gd name="T4" fmla="*/ 30 w 36"/>
                <a:gd name="T5" fmla="*/ 93 h 127"/>
                <a:gd name="T6" fmla="*/ 19 w 36"/>
                <a:gd name="T7" fmla="*/ 55 h 127"/>
                <a:gd name="T8" fmla="*/ 1 w 36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27">
                  <a:moveTo>
                    <a:pt x="1" y="0"/>
                  </a:moveTo>
                  <a:cubicBezTo>
                    <a:pt x="1" y="0"/>
                    <a:pt x="0" y="89"/>
                    <a:pt x="36" y="127"/>
                  </a:cubicBezTo>
                  <a:cubicBezTo>
                    <a:pt x="33" y="124"/>
                    <a:pt x="32" y="99"/>
                    <a:pt x="30" y="93"/>
                  </a:cubicBezTo>
                  <a:cubicBezTo>
                    <a:pt x="27" y="80"/>
                    <a:pt x="23" y="67"/>
                    <a:pt x="19" y="55"/>
                  </a:cubicBezTo>
                  <a:cubicBezTo>
                    <a:pt x="13" y="37"/>
                    <a:pt x="7" y="1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69" name="Freeform 267"/>
            <p:cNvSpPr/>
            <p:nvPr/>
          </p:nvSpPr>
          <p:spPr bwMode="auto">
            <a:xfrm>
              <a:off x="2822576" y="5661026"/>
              <a:ext cx="125413" cy="28575"/>
            </a:xfrm>
            <a:custGeom>
              <a:avLst/>
              <a:gdLst>
                <a:gd name="T0" fmla="*/ 92 w 92"/>
                <a:gd name="T1" fmla="*/ 5 h 21"/>
                <a:gd name="T2" fmla="*/ 50 w 92"/>
                <a:gd name="T3" fmla="*/ 0 h 21"/>
                <a:gd name="T4" fmla="*/ 19 w 92"/>
                <a:gd name="T5" fmla="*/ 3 h 21"/>
                <a:gd name="T6" fmla="*/ 0 w 92"/>
                <a:gd name="T7" fmla="*/ 14 h 21"/>
                <a:gd name="T8" fmla="*/ 21 w 92"/>
                <a:gd name="T9" fmla="*/ 20 h 21"/>
                <a:gd name="T10" fmla="*/ 92 w 92"/>
                <a:gd name="T1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1">
                  <a:moveTo>
                    <a:pt x="92" y="5"/>
                  </a:moveTo>
                  <a:cubicBezTo>
                    <a:pt x="92" y="5"/>
                    <a:pt x="50" y="0"/>
                    <a:pt x="5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2" y="6"/>
                    <a:pt x="5" y="9"/>
                    <a:pt x="0" y="14"/>
                  </a:cubicBezTo>
                  <a:cubicBezTo>
                    <a:pt x="5" y="18"/>
                    <a:pt x="14" y="21"/>
                    <a:pt x="21" y="20"/>
                  </a:cubicBezTo>
                  <a:cubicBezTo>
                    <a:pt x="44" y="18"/>
                    <a:pt x="68" y="2"/>
                    <a:pt x="9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0" name="Freeform 268"/>
            <p:cNvSpPr/>
            <p:nvPr/>
          </p:nvSpPr>
          <p:spPr bwMode="auto">
            <a:xfrm>
              <a:off x="3354388" y="5002213"/>
              <a:ext cx="95250" cy="177800"/>
            </a:xfrm>
            <a:custGeom>
              <a:avLst/>
              <a:gdLst>
                <a:gd name="T0" fmla="*/ 44 w 69"/>
                <a:gd name="T1" fmla="*/ 0 h 130"/>
                <a:gd name="T2" fmla="*/ 23 w 69"/>
                <a:gd name="T3" fmla="*/ 28 h 130"/>
                <a:gd name="T4" fmla="*/ 0 w 69"/>
                <a:gd name="T5" fmla="*/ 78 h 130"/>
                <a:gd name="T6" fmla="*/ 23 w 69"/>
                <a:gd name="T7" fmla="*/ 98 h 130"/>
                <a:gd name="T8" fmla="*/ 42 w 69"/>
                <a:gd name="T9" fmla="*/ 118 h 130"/>
                <a:gd name="T10" fmla="*/ 43 w 69"/>
                <a:gd name="T11" fmla="*/ 81 h 130"/>
                <a:gd name="T12" fmla="*/ 65 w 69"/>
                <a:gd name="T13" fmla="*/ 57 h 130"/>
                <a:gd name="T14" fmla="*/ 43 w 69"/>
                <a:gd name="T15" fmla="*/ 42 h 130"/>
                <a:gd name="T16" fmla="*/ 44 w 69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0">
                  <a:moveTo>
                    <a:pt x="44" y="0"/>
                  </a:moveTo>
                  <a:cubicBezTo>
                    <a:pt x="44" y="0"/>
                    <a:pt x="21" y="8"/>
                    <a:pt x="23" y="28"/>
                  </a:cubicBezTo>
                  <a:cubicBezTo>
                    <a:pt x="23" y="28"/>
                    <a:pt x="21" y="74"/>
                    <a:pt x="0" y="78"/>
                  </a:cubicBezTo>
                  <a:cubicBezTo>
                    <a:pt x="0" y="78"/>
                    <a:pt x="16" y="78"/>
                    <a:pt x="23" y="98"/>
                  </a:cubicBezTo>
                  <a:cubicBezTo>
                    <a:pt x="23" y="98"/>
                    <a:pt x="33" y="130"/>
                    <a:pt x="42" y="118"/>
                  </a:cubicBezTo>
                  <a:cubicBezTo>
                    <a:pt x="42" y="118"/>
                    <a:pt x="57" y="103"/>
                    <a:pt x="43" y="81"/>
                  </a:cubicBezTo>
                  <a:cubicBezTo>
                    <a:pt x="43" y="81"/>
                    <a:pt x="68" y="78"/>
                    <a:pt x="65" y="57"/>
                  </a:cubicBezTo>
                  <a:cubicBezTo>
                    <a:pt x="65" y="57"/>
                    <a:pt x="69" y="37"/>
                    <a:pt x="43" y="42"/>
                  </a:cubicBezTo>
                  <a:cubicBezTo>
                    <a:pt x="43" y="42"/>
                    <a:pt x="63" y="13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1" name="Freeform 269"/>
            <p:cNvSpPr/>
            <p:nvPr/>
          </p:nvSpPr>
          <p:spPr bwMode="auto">
            <a:xfrm>
              <a:off x="3206751" y="4891088"/>
              <a:ext cx="147638" cy="107950"/>
            </a:xfrm>
            <a:custGeom>
              <a:avLst/>
              <a:gdLst>
                <a:gd name="T0" fmla="*/ 60 w 107"/>
                <a:gd name="T1" fmla="*/ 34 h 78"/>
                <a:gd name="T2" fmla="*/ 29 w 107"/>
                <a:gd name="T3" fmla="*/ 22 h 78"/>
                <a:gd name="T4" fmla="*/ 22 w 107"/>
                <a:gd name="T5" fmla="*/ 78 h 78"/>
                <a:gd name="T6" fmla="*/ 54 w 107"/>
                <a:gd name="T7" fmla="*/ 72 h 78"/>
                <a:gd name="T8" fmla="*/ 79 w 107"/>
                <a:gd name="T9" fmla="*/ 69 h 78"/>
                <a:gd name="T10" fmla="*/ 101 w 107"/>
                <a:gd name="T11" fmla="*/ 43 h 78"/>
                <a:gd name="T12" fmla="*/ 91 w 107"/>
                <a:gd name="T13" fmla="*/ 32 h 78"/>
                <a:gd name="T14" fmla="*/ 79 w 107"/>
                <a:gd name="T15" fmla="*/ 7 h 78"/>
                <a:gd name="T16" fmla="*/ 60 w 107"/>
                <a:gd name="T17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78">
                  <a:moveTo>
                    <a:pt x="60" y="34"/>
                  </a:moveTo>
                  <a:cubicBezTo>
                    <a:pt x="60" y="34"/>
                    <a:pt x="49" y="8"/>
                    <a:pt x="29" y="22"/>
                  </a:cubicBezTo>
                  <a:cubicBezTo>
                    <a:pt x="29" y="22"/>
                    <a:pt x="0" y="43"/>
                    <a:pt x="22" y="78"/>
                  </a:cubicBezTo>
                  <a:cubicBezTo>
                    <a:pt x="22" y="78"/>
                    <a:pt x="35" y="64"/>
                    <a:pt x="54" y="72"/>
                  </a:cubicBezTo>
                  <a:cubicBezTo>
                    <a:pt x="54" y="72"/>
                    <a:pt x="58" y="52"/>
                    <a:pt x="79" y="69"/>
                  </a:cubicBezTo>
                  <a:cubicBezTo>
                    <a:pt x="79" y="69"/>
                    <a:pt x="107" y="74"/>
                    <a:pt x="101" y="43"/>
                  </a:cubicBezTo>
                  <a:cubicBezTo>
                    <a:pt x="100" y="38"/>
                    <a:pt x="94" y="36"/>
                    <a:pt x="91" y="32"/>
                  </a:cubicBezTo>
                  <a:cubicBezTo>
                    <a:pt x="85" y="22"/>
                    <a:pt x="97" y="0"/>
                    <a:pt x="79" y="7"/>
                  </a:cubicBezTo>
                  <a:cubicBezTo>
                    <a:pt x="69" y="10"/>
                    <a:pt x="64" y="2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2" name="Freeform 270"/>
            <p:cNvSpPr>
              <a:spLocks noEditPoints="1"/>
            </p:cNvSpPr>
            <p:nvPr/>
          </p:nvSpPr>
          <p:spPr bwMode="auto">
            <a:xfrm>
              <a:off x="3217863" y="4965701"/>
              <a:ext cx="153988" cy="200025"/>
            </a:xfrm>
            <a:custGeom>
              <a:avLst/>
              <a:gdLst>
                <a:gd name="T0" fmla="*/ 102 w 112"/>
                <a:gd name="T1" fmla="*/ 70 h 146"/>
                <a:gd name="T2" fmla="*/ 88 w 112"/>
                <a:gd name="T3" fmla="*/ 59 h 146"/>
                <a:gd name="T4" fmla="*/ 92 w 112"/>
                <a:gd name="T5" fmla="*/ 27 h 146"/>
                <a:gd name="T6" fmla="*/ 71 w 112"/>
                <a:gd name="T7" fmla="*/ 27 h 146"/>
                <a:gd name="T8" fmla="*/ 50 w 112"/>
                <a:gd name="T9" fmla="*/ 34 h 146"/>
                <a:gd name="T10" fmla="*/ 29 w 112"/>
                <a:gd name="T11" fmla="*/ 27 h 146"/>
                <a:gd name="T12" fmla="*/ 10 w 112"/>
                <a:gd name="T13" fmla="*/ 43 h 146"/>
                <a:gd name="T14" fmla="*/ 15 w 112"/>
                <a:gd name="T15" fmla="*/ 67 h 146"/>
                <a:gd name="T16" fmla="*/ 16 w 112"/>
                <a:gd name="T17" fmla="*/ 88 h 146"/>
                <a:gd name="T18" fmla="*/ 15 w 112"/>
                <a:gd name="T19" fmla="*/ 111 h 146"/>
                <a:gd name="T20" fmla="*/ 34 w 112"/>
                <a:gd name="T21" fmla="*/ 114 h 146"/>
                <a:gd name="T22" fmla="*/ 36 w 112"/>
                <a:gd name="T23" fmla="*/ 104 h 146"/>
                <a:gd name="T24" fmla="*/ 51 w 112"/>
                <a:gd name="T25" fmla="*/ 131 h 146"/>
                <a:gd name="T26" fmla="*/ 85 w 112"/>
                <a:gd name="T27" fmla="*/ 104 h 146"/>
                <a:gd name="T28" fmla="*/ 102 w 112"/>
                <a:gd name="T29" fmla="*/ 70 h 146"/>
                <a:gd name="T30" fmla="*/ 44 w 112"/>
                <a:gd name="T31" fmla="*/ 73 h 146"/>
                <a:gd name="T32" fmla="*/ 61 w 112"/>
                <a:gd name="T33" fmla="*/ 56 h 146"/>
                <a:gd name="T34" fmla="*/ 69 w 112"/>
                <a:gd name="T35" fmla="*/ 63 h 146"/>
                <a:gd name="T36" fmla="*/ 44 w 112"/>
                <a:gd name="T37" fmla="*/ 7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" h="146">
                  <a:moveTo>
                    <a:pt x="102" y="70"/>
                  </a:moveTo>
                  <a:cubicBezTo>
                    <a:pt x="102" y="70"/>
                    <a:pt x="96" y="59"/>
                    <a:pt x="88" y="59"/>
                  </a:cubicBezTo>
                  <a:cubicBezTo>
                    <a:pt x="88" y="59"/>
                    <a:pt x="104" y="36"/>
                    <a:pt x="92" y="27"/>
                  </a:cubicBezTo>
                  <a:cubicBezTo>
                    <a:pt x="92" y="27"/>
                    <a:pt x="86" y="14"/>
                    <a:pt x="71" y="27"/>
                  </a:cubicBezTo>
                  <a:cubicBezTo>
                    <a:pt x="67" y="31"/>
                    <a:pt x="55" y="0"/>
                    <a:pt x="50" y="34"/>
                  </a:cubicBezTo>
                  <a:cubicBezTo>
                    <a:pt x="50" y="28"/>
                    <a:pt x="32" y="27"/>
                    <a:pt x="29" y="27"/>
                  </a:cubicBezTo>
                  <a:cubicBezTo>
                    <a:pt x="22" y="29"/>
                    <a:pt x="15" y="36"/>
                    <a:pt x="10" y="43"/>
                  </a:cubicBezTo>
                  <a:cubicBezTo>
                    <a:pt x="10" y="43"/>
                    <a:pt x="0" y="56"/>
                    <a:pt x="15" y="67"/>
                  </a:cubicBezTo>
                  <a:cubicBezTo>
                    <a:pt x="15" y="67"/>
                    <a:pt x="4" y="76"/>
                    <a:pt x="16" y="88"/>
                  </a:cubicBezTo>
                  <a:cubicBezTo>
                    <a:pt x="16" y="88"/>
                    <a:pt x="7" y="102"/>
                    <a:pt x="15" y="111"/>
                  </a:cubicBezTo>
                  <a:cubicBezTo>
                    <a:pt x="15" y="111"/>
                    <a:pt x="24" y="130"/>
                    <a:pt x="34" y="114"/>
                  </a:cubicBezTo>
                  <a:cubicBezTo>
                    <a:pt x="34" y="114"/>
                    <a:pt x="36" y="104"/>
                    <a:pt x="36" y="104"/>
                  </a:cubicBezTo>
                  <a:cubicBezTo>
                    <a:pt x="35" y="110"/>
                    <a:pt x="48" y="127"/>
                    <a:pt x="51" y="131"/>
                  </a:cubicBezTo>
                  <a:cubicBezTo>
                    <a:pt x="67" y="146"/>
                    <a:pt x="89" y="127"/>
                    <a:pt x="85" y="104"/>
                  </a:cubicBezTo>
                  <a:cubicBezTo>
                    <a:pt x="85" y="104"/>
                    <a:pt x="112" y="101"/>
                    <a:pt x="102" y="70"/>
                  </a:cubicBezTo>
                  <a:close/>
                  <a:moveTo>
                    <a:pt x="44" y="73"/>
                  </a:moveTo>
                  <a:cubicBezTo>
                    <a:pt x="46" y="61"/>
                    <a:pt x="54" y="54"/>
                    <a:pt x="61" y="56"/>
                  </a:cubicBezTo>
                  <a:cubicBezTo>
                    <a:pt x="64" y="56"/>
                    <a:pt x="66" y="59"/>
                    <a:pt x="69" y="63"/>
                  </a:cubicBezTo>
                  <a:cubicBezTo>
                    <a:pt x="88" y="103"/>
                    <a:pt x="38" y="104"/>
                    <a:pt x="44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3" name="Freeform 271"/>
            <p:cNvSpPr/>
            <p:nvPr/>
          </p:nvSpPr>
          <p:spPr bwMode="auto">
            <a:xfrm>
              <a:off x="3001963" y="4873626"/>
              <a:ext cx="68263" cy="123825"/>
            </a:xfrm>
            <a:custGeom>
              <a:avLst/>
              <a:gdLst>
                <a:gd name="T0" fmla="*/ 0 w 50"/>
                <a:gd name="T1" fmla="*/ 44 h 90"/>
                <a:gd name="T2" fmla="*/ 21 w 50"/>
                <a:gd name="T3" fmla="*/ 3 h 90"/>
                <a:gd name="T4" fmla="*/ 39 w 50"/>
                <a:gd name="T5" fmla="*/ 39 h 90"/>
                <a:gd name="T6" fmla="*/ 41 w 50"/>
                <a:gd name="T7" fmla="*/ 64 h 90"/>
                <a:gd name="T8" fmla="*/ 50 w 50"/>
                <a:gd name="T9" fmla="*/ 90 h 90"/>
                <a:gd name="T10" fmla="*/ 23 w 50"/>
                <a:gd name="T11" fmla="*/ 65 h 90"/>
                <a:gd name="T12" fmla="*/ 0 w 50"/>
                <a:gd name="T13" fmla="*/ 4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90">
                  <a:moveTo>
                    <a:pt x="0" y="44"/>
                  </a:moveTo>
                  <a:cubicBezTo>
                    <a:pt x="5" y="44"/>
                    <a:pt x="10" y="6"/>
                    <a:pt x="21" y="3"/>
                  </a:cubicBezTo>
                  <a:cubicBezTo>
                    <a:pt x="38" y="0"/>
                    <a:pt x="38" y="25"/>
                    <a:pt x="39" y="39"/>
                  </a:cubicBezTo>
                  <a:cubicBezTo>
                    <a:pt x="39" y="48"/>
                    <a:pt x="39" y="56"/>
                    <a:pt x="41" y="64"/>
                  </a:cubicBezTo>
                  <a:cubicBezTo>
                    <a:pt x="44" y="74"/>
                    <a:pt x="50" y="80"/>
                    <a:pt x="50" y="90"/>
                  </a:cubicBezTo>
                  <a:cubicBezTo>
                    <a:pt x="50" y="88"/>
                    <a:pt x="27" y="70"/>
                    <a:pt x="23" y="65"/>
                  </a:cubicBezTo>
                  <a:cubicBezTo>
                    <a:pt x="16" y="56"/>
                    <a:pt x="12" y="44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4" name="Freeform 272"/>
            <p:cNvSpPr/>
            <p:nvPr/>
          </p:nvSpPr>
          <p:spPr bwMode="auto">
            <a:xfrm>
              <a:off x="2703513" y="4670426"/>
              <a:ext cx="134938" cy="119063"/>
            </a:xfrm>
            <a:custGeom>
              <a:avLst/>
              <a:gdLst>
                <a:gd name="T0" fmla="*/ 36 w 98"/>
                <a:gd name="T1" fmla="*/ 4 h 87"/>
                <a:gd name="T2" fmla="*/ 49 w 98"/>
                <a:gd name="T3" fmla="*/ 10 h 87"/>
                <a:gd name="T4" fmla="*/ 72 w 98"/>
                <a:gd name="T5" fmla="*/ 33 h 87"/>
                <a:gd name="T6" fmla="*/ 80 w 98"/>
                <a:gd name="T7" fmla="*/ 87 h 87"/>
                <a:gd name="T8" fmla="*/ 28 w 98"/>
                <a:gd name="T9" fmla="*/ 67 h 87"/>
                <a:gd name="T10" fmla="*/ 22 w 98"/>
                <a:gd name="T11" fmla="*/ 0 h 87"/>
                <a:gd name="T12" fmla="*/ 36 w 98"/>
                <a:gd name="T13" fmla="*/ 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7">
                  <a:moveTo>
                    <a:pt x="36" y="4"/>
                  </a:moveTo>
                  <a:cubicBezTo>
                    <a:pt x="40" y="5"/>
                    <a:pt x="45" y="6"/>
                    <a:pt x="49" y="10"/>
                  </a:cubicBezTo>
                  <a:cubicBezTo>
                    <a:pt x="56" y="20"/>
                    <a:pt x="57" y="41"/>
                    <a:pt x="72" y="33"/>
                  </a:cubicBezTo>
                  <a:cubicBezTo>
                    <a:pt x="56" y="57"/>
                    <a:pt x="98" y="60"/>
                    <a:pt x="80" y="87"/>
                  </a:cubicBezTo>
                  <a:cubicBezTo>
                    <a:pt x="75" y="59"/>
                    <a:pt x="42" y="79"/>
                    <a:pt x="28" y="67"/>
                  </a:cubicBezTo>
                  <a:cubicBezTo>
                    <a:pt x="0" y="44"/>
                    <a:pt x="48" y="22"/>
                    <a:pt x="22" y="0"/>
                  </a:cubicBezTo>
                  <a:cubicBezTo>
                    <a:pt x="26" y="3"/>
                    <a:pt x="31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5" name="Freeform 273"/>
            <p:cNvSpPr/>
            <p:nvPr/>
          </p:nvSpPr>
          <p:spPr bwMode="auto">
            <a:xfrm>
              <a:off x="3284538" y="4392613"/>
              <a:ext cx="65088" cy="111125"/>
            </a:xfrm>
            <a:custGeom>
              <a:avLst/>
              <a:gdLst>
                <a:gd name="T0" fmla="*/ 2 w 47"/>
                <a:gd name="T1" fmla="*/ 52 h 81"/>
                <a:gd name="T2" fmla="*/ 5 w 47"/>
                <a:gd name="T3" fmla="*/ 42 h 81"/>
                <a:gd name="T4" fmla="*/ 18 w 47"/>
                <a:gd name="T5" fmla="*/ 22 h 81"/>
                <a:gd name="T6" fmla="*/ 47 w 47"/>
                <a:gd name="T7" fmla="*/ 15 h 81"/>
                <a:gd name="T8" fmla="*/ 37 w 47"/>
                <a:gd name="T9" fmla="*/ 58 h 81"/>
                <a:gd name="T10" fmla="*/ 0 w 47"/>
                <a:gd name="T11" fmla="*/ 64 h 81"/>
                <a:gd name="T12" fmla="*/ 2 w 47"/>
                <a:gd name="T13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1">
                  <a:moveTo>
                    <a:pt x="2" y="52"/>
                  </a:moveTo>
                  <a:cubicBezTo>
                    <a:pt x="2" y="49"/>
                    <a:pt x="3" y="45"/>
                    <a:pt x="5" y="42"/>
                  </a:cubicBezTo>
                  <a:cubicBezTo>
                    <a:pt x="10" y="35"/>
                    <a:pt x="22" y="34"/>
                    <a:pt x="18" y="22"/>
                  </a:cubicBezTo>
                  <a:cubicBezTo>
                    <a:pt x="31" y="34"/>
                    <a:pt x="32" y="0"/>
                    <a:pt x="47" y="15"/>
                  </a:cubicBezTo>
                  <a:cubicBezTo>
                    <a:pt x="31" y="19"/>
                    <a:pt x="43" y="46"/>
                    <a:pt x="37" y="58"/>
                  </a:cubicBezTo>
                  <a:cubicBezTo>
                    <a:pt x="25" y="81"/>
                    <a:pt x="12" y="42"/>
                    <a:pt x="0" y="64"/>
                  </a:cubicBezTo>
                  <a:cubicBezTo>
                    <a:pt x="2" y="61"/>
                    <a:pt x="2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6" name="Freeform 274"/>
            <p:cNvSpPr/>
            <p:nvPr/>
          </p:nvSpPr>
          <p:spPr bwMode="auto">
            <a:xfrm>
              <a:off x="3971926" y="4491038"/>
              <a:ext cx="65088" cy="109538"/>
            </a:xfrm>
            <a:custGeom>
              <a:avLst/>
              <a:gdLst>
                <a:gd name="T0" fmla="*/ 2 w 47"/>
                <a:gd name="T1" fmla="*/ 52 h 80"/>
                <a:gd name="T2" fmla="*/ 5 w 47"/>
                <a:gd name="T3" fmla="*/ 41 h 80"/>
                <a:gd name="T4" fmla="*/ 17 w 47"/>
                <a:gd name="T5" fmla="*/ 21 h 80"/>
                <a:gd name="T6" fmla="*/ 47 w 47"/>
                <a:gd name="T7" fmla="*/ 14 h 80"/>
                <a:gd name="T8" fmla="*/ 37 w 47"/>
                <a:gd name="T9" fmla="*/ 57 h 80"/>
                <a:gd name="T10" fmla="*/ 0 w 47"/>
                <a:gd name="T11" fmla="*/ 63 h 80"/>
                <a:gd name="T12" fmla="*/ 2 w 47"/>
                <a:gd name="T13" fmla="*/ 5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80">
                  <a:moveTo>
                    <a:pt x="2" y="52"/>
                  </a:moveTo>
                  <a:cubicBezTo>
                    <a:pt x="2" y="48"/>
                    <a:pt x="2" y="44"/>
                    <a:pt x="5" y="41"/>
                  </a:cubicBezTo>
                  <a:cubicBezTo>
                    <a:pt x="10" y="34"/>
                    <a:pt x="21" y="33"/>
                    <a:pt x="17" y="21"/>
                  </a:cubicBezTo>
                  <a:cubicBezTo>
                    <a:pt x="31" y="34"/>
                    <a:pt x="31" y="0"/>
                    <a:pt x="47" y="14"/>
                  </a:cubicBezTo>
                  <a:cubicBezTo>
                    <a:pt x="31" y="18"/>
                    <a:pt x="43" y="45"/>
                    <a:pt x="37" y="57"/>
                  </a:cubicBezTo>
                  <a:cubicBezTo>
                    <a:pt x="24" y="80"/>
                    <a:pt x="12" y="41"/>
                    <a:pt x="0" y="63"/>
                  </a:cubicBezTo>
                  <a:cubicBezTo>
                    <a:pt x="1" y="60"/>
                    <a:pt x="1" y="56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7" name="Freeform 275"/>
            <p:cNvSpPr/>
            <p:nvPr/>
          </p:nvSpPr>
          <p:spPr bwMode="auto">
            <a:xfrm>
              <a:off x="2338388" y="5099051"/>
              <a:ext cx="71438" cy="98425"/>
            </a:xfrm>
            <a:custGeom>
              <a:avLst/>
              <a:gdLst>
                <a:gd name="T0" fmla="*/ 21 w 52"/>
                <a:gd name="T1" fmla="*/ 64 h 72"/>
                <a:gd name="T2" fmla="*/ 15 w 52"/>
                <a:gd name="T3" fmla="*/ 55 h 72"/>
                <a:gd name="T4" fmla="*/ 7 w 52"/>
                <a:gd name="T5" fmla="*/ 33 h 72"/>
                <a:gd name="T6" fmla="*/ 17 w 52"/>
                <a:gd name="T7" fmla="*/ 0 h 72"/>
                <a:gd name="T8" fmla="*/ 42 w 52"/>
                <a:gd name="T9" fmla="*/ 31 h 72"/>
                <a:gd name="T10" fmla="*/ 28 w 52"/>
                <a:gd name="T11" fmla="*/ 72 h 72"/>
                <a:gd name="T12" fmla="*/ 21 w 52"/>
                <a:gd name="T1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72">
                  <a:moveTo>
                    <a:pt x="21" y="64"/>
                  </a:moveTo>
                  <a:cubicBezTo>
                    <a:pt x="19" y="62"/>
                    <a:pt x="16" y="59"/>
                    <a:pt x="15" y="55"/>
                  </a:cubicBezTo>
                  <a:cubicBezTo>
                    <a:pt x="13" y="47"/>
                    <a:pt x="18" y="35"/>
                    <a:pt x="7" y="33"/>
                  </a:cubicBezTo>
                  <a:cubicBezTo>
                    <a:pt x="23" y="26"/>
                    <a:pt x="0" y="8"/>
                    <a:pt x="17" y="0"/>
                  </a:cubicBezTo>
                  <a:cubicBezTo>
                    <a:pt x="12" y="18"/>
                    <a:pt x="37" y="18"/>
                    <a:pt x="42" y="31"/>
                  </a:cubicBezTo>
                  <a:cubicBezTo>
                    <a:pt x="52" y="54"/>
                    <a:pt x="19" y="49"/>
                    <a:pt x="28" y="72"/>
                  </a:cubicBezTo>
                  <a:cubicBezTo>
                    <a:pt x="27" y="68"/>
                    <a:pt x="24" y="66"/>
                    <a:pt x="2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8" name="Freeform 276"/>
            <p:cNvSpPr/>
            <p:nvPr/>
          </p:nvSpPr>
          <p:spPr bwMode="auto">
            <a:xfrm>
              <a:off x="2809876" y="4591051"/>
              <a:ext cx="44450" cy="73025"/>
            </a:xfrm>
            <a:custGeom>
              <a:avLst/>
              <a:gdLst>
                <a:gd name="T0" fmla="*/ 20 w 32"/>
                <a:gd name="T1" fmla="*/ 0 h 53"/>
                <a:gd name="T2" fmla="*/ 10 w 32"/>
                <a:gd name="T3" fmla="*/ 13 h 53"/>
                <a:gd name="T4" fmla="*/ 0 w 32"/>
                <a:gd name="T5" fmla="*/ 53 h 53"/>
                <a:gd name="T6" fmla="*/ 22 w 32"/>
                <a:gd name="T7" fmla="*/ 33 h 53"/>
                <a:gd name="T8" fmla="*/ 20 w 3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3">
                  <a:moveTo>
                    <a:pt x="20" y="0"/>
                  </a:moveTo>
                  <a:cubicBezTo>
                    <a:pt x="20" y="0"/>
                    <a:pt x="11" y="13"/>
                    <a:pt x="10" y="13"/>
                  </a:cubicBezTo>
                  <a:cubicBezTo>
                    <a:pt x="2" y="17"/>
                    <a:pt x="8" y="46"/>
                    <a:pt x="0" y="53"/>
                  </a:cubicBezTo>
                  <a:cubicBezTo>
                    <a:pt x="0" y="53"/>
                    <a:pt x="22" y="33"/>
                    <a:pt x="22" y="33"/>
                  </a:cubicBezTo>
                  <a:cubicBezTo>
                    <a:pt x="22" y="33"/>
                    <a:pt x="32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9" name="Freeform 277"/>
            <p:cNvSpPr/>
            <p:nvPr/>
          </p:nvSpPr>
          <p:spPr bwMode="auto">
            <a:xfrm>
              <a:off x="2927351" y="4635501"/>
              <a:ext cx="30163" cy="66675"/>
            </a:xfrm>
            <a:custGeom>
              <a:avLst/>
              <a:gdLst>
                <a:gd name="T0" fmla="*/ 19 w 19"/>
                <a:gd name="T1" fmla="*/ 42 h 42"/>
                <a:gd name="T2" fmla="*/ 18 w 19"/>
                <a:gd name="T3" fmla="*/ 28 h 42"/>
                <a:gd name="T4" fmla="*/ 17 w 19"/>
                <a:gd name="T5" fmla="*/ 10 h 42"/>
                <a:gd name="T6" fmla="*/ 6 w 19"/>
                <a:gd name="T7" fmla="*/ 0 h 42"/>
                <a:gd name="T8" fmla="*/ 0 w 19"/>
                <a:gd name="T9" fmla="*/ 12 h 42"/>
                <a:gd name="T10" fmla="*/ 7 w 19"/>
                <a:gd name="T11" fmla="*/ 24 h 42"/>
                <a:gd name="T12" fmla="*/ 13 w 19"/>
                <a:gd name="T13" fmla="*/ 34 h 42"/>
                <a:gd name="T14" fmla="*/ 19 w 19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2">
                  <a:moveTo>
                    <a:pt x="19" y="42"/>
                  </a:moveTo>
                  <a:lnTo>
                    <a:pt x="18" y="28"/>
                  </a:lnTo>
                  <a:lnTo>
                    <a:pt x="17" y="1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7" y="24"/>
                  </a:lnTo>
                  <a:lnTo>
                    <a:pt x="13" y="34"/>
                  </a:lnTo>
                  <a:lnTo>
                    <a:pt x="19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0" name="Freeform 278"/>
            <p:cNvSpPr/>
            <p:nvPr/>
          </p:nvSpPr>
          <p:spPr bwMode="auto">
            <a:xfrm>
              <a:off x="2974976" y="4660901"/>
              <a:ext cx="26988" cy="42863"/>
            </a:xfrm>
            <a:custGeom>
              <a:avLst/>
              <a:gdLst>
                <a:gd name="T0" fmla="*/ 0 w 17"/>
                <a:gd name="T1" fmla="*/ 27 h 27"/>
                <a:gd name="T2" fmla="*/ 3 w 17"/>
                <a:gd name="T3" fmla="*/ 18 h 27"/>
                <a:gd name="T4" fmla="*/ 6 w 17"/>
                <a:gd name="T5" fmla="*/ 6 h 27"/>
                <a:gd name="T6" fmla="*/ 15 w 17"/>
                <a:gd name="T7" fmla="*/ 0 h 27"/>
                <a:gd name="T8" fmla="*/ 17 w 17"/>
                <a:gd name="T9" fmla="*/ 11 h 27"/>
                <a:gd name="T10" fmla="*/ 11 w 17"/>
                <a:gd name="T11" fmla="*/ 18 h 27"/>
                <a:gd name="T12" fmla="*/ 5 w 17"/>
                <a:gd name="T13" fmla="*/ 23 h 27"/>
                <a:gd name="T14" fmla="*/ 0 w 17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7">
                  <a:moveTo>
                    <a:pt x="0" y="27"/>
                  </a:moveTo>
                  <a:lnTo>
                    <a:pt x="3" y="18"/>
                  </a:lnTo>
                  <a:lnTo>
                    <a:pt x="6" y="6"/>
                  </a:lnTo>
                  <a:lnTo>
                    <a:pt x="15" y="0"/>
                  </a:lnTo>
                  <a:lnTo>
                    <a:pt x="17" y="11"/>
                  </a:lnTo>
                  <a:lnTo>
                    <a:pt x="11" y="18"/>
                  </a:lnTo>
                  <a:lnTo>
                    <a:pt x="5" y="23"/>
                  </a:ln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1" name="Freeform 279"/>
            <p:cNvSpPr/>
            <p:nvPr/>
          </p:nvSpPr>
          <p:spPr bwMode="auto">
            <a:xfrm>
              <a:off x="2911476" y="4689476"/>
              <a:ext cx="31750" cy="19050"/>
            </a:xfrm>
            <a:custGeom>
              <a:avLst/>
              <a:gdLst>
                <a:gd name="T0" fmla="*/ 20 w 20"/>
                <a:gd name="T1" fmla="*/ 12 h 12"/>
                <a:gd name="T2" fmla="*/ 15 w 20"/>
                <a:gd name="T3" fmla="*/ 7 h 12"/>
                <a:gd name="T4" fmla="*/ 9 w 20"/>
                <a:gd name="T5" fmla="*/ 0 h 12"/>
                <a:gd name="T6" fmla="*/ 0 w 20"/>
                <a:gd name="T7" fmla="*/ 1 h 12"/>
                <a:gd name="T8" fmla="*/ 3 w 20"/>
                <a:gd name="T9" fmla="*/ 9 h 12"/>
                <a:gd name="T10" fmla="*/ 9 w 20"/>
                <a:gd name="T11" fmla="*/ 11 h 12"/>
                <a:gd name="T12" fmla="*/ 15 w 20"/>
                <a:gd name="T13" fmla="*/ 12 h 12"/>
                <a:gd name="T14" fmla="*/ 20 w 20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15" y="7"/>
                  </a:lnTo>
                  <a:lnTo>
                    <a:pt x="9" y="0"/>
                  </a:lnTo>
                  <a:lnTo>
                    <a:pt x="0" y="1"/>
                  </a:lnTo>
                  <a:lnTo>
                    <a:pt x="3" y="9"/>
                  </a:lnTo>
                  <a:lnTo>
                    <a:pt x="9" y="11"/>
                  </a:lnTo>
                  <a:lnTo>
                    <a:pt x="15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2" name="Freeform 280"/>
            <p:cNvSpPr/>
            <p:nvPr/>
          </p:nvSpPr>
          <p:spPr bwMode="auto">
            <a:xfrm>
              <a:off x="4011613" y="4781551"/>
              <a:ext cx="42863" cy="96838"/>
            </a:xfrm>
            <a:custGeom>
              <a:avLst/>
              <a:gdLst>
                <a:gd name="T0" fmla="*/ 0 w 31"/>
                <a:gd name="T1" fmla="*/ 70 h 70"/>
                <a:gd name="T2" fmla="*/ 10 w 31"/>
                <a:gd name="T3" fmla="*/ 45 h 70"/>
                <a:gd name="T4" fmla="*/ 22 w 31"/>
                <a:gd name="T5" fmla="*/ 22 h 70"/>
                <a:gd name="T6" fmla="*/ 31 w 31"/>
                <a:gd name="T7" fmla="*/ 0 h 70"/>
                <a:gd name="T8" fmla="*/ 25 w 31"/>
                <a:gd name="T9" fmla="*/ 36 h 70"/>
                <a:gd name="T10" fmla="*/ 20 w 31"/>
                <a:gd name="T11" fmla="*/ 54 h 70"/>
                <a:gd name="T12" fmla="*/ 0 w 31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70">
                  <a:moveTo>
                    <a:pt x="0" y="70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2" y="50"/>
                    <a:pt x="20" y="54"/>
                  </a:cubicBezTo>
                  <a:cubicBezTo>
                    <a:pt x="17" y="59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3" name="Freeform 281"/>
            <p:cNvSpPr/>
            <p:nvPr/>
          </p:nvSpPr>
          <p:spPr bwMode="auto">
            <a:xfrm>
              <a:off x="4303713" y="5027613"/>
              <a:ext cx="122238" cy="138113"/>
            </a:xfrm>
            <a:custGeom>
              <a:avLst/>
              <a:gdLst>
                <a:gd name="T0" fmla="*/ 65 w 90"/>
                <a:gd name="T1" fmla="*/ 5 h 101"/>
                <a:gd name="T2" fmla="*/ 37 w 90"/>
                <a:gd name="T3" fmla="*/ 76 h 101"/>
                <a:gd name="T4" fmla="*/ 17 w 90"/>
                <a:gd name="T5" fmla="*/ 96 h 101"/>
                <a:gd name="T6" fmla="*/ 25 w 90"/>
                <a:gd name="T7" fmla="*/ 62 h 101"/>
                <a:gd name="T8" fmla="*/ 21 w 90"/>
                <a:gd name="T9" fmla="*/ 28 h 101"/>
                <a:gd name="T10" fmla="*/ 45 w 90"/>
                <a:gd name="T11" fmla="*/ 10 h 101"/>
                <a:gd name="T12" fmla="*/ 65 w 90"/>
                <a:gd name="T1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101">
                  <a:moveTo>
                    <a:pt x="65" y="5"/>
                  </a:moveTo>
                  <a:cubicBezTo>
                    <a:pt x="90" y="17"/>
                    <a:pt x="43" y="66"/>
                    <a:pt x="37" y="76"/>
                  </a:cubicBezTo>
                  <a:cubicBezTo>
                    <a:pt x="32" y="85"/>
                    <a:pt x="28" y="101"/>
                    <a:pt x="17" y="96"/>
                  </a:cubicBezTo>
                  <a:cubicBezTo>
                    <a:pt x="0" y="89"/>
                    <a:pt x="18" y="69"/>
                    <a:pt x="25" y="62"/>
                  </a:cubicBezTo>
                  <a:cubicBezTo>
                    <a:pt x="24" y="63"/>
                    <a:pt x="18" y="34"/>
                    <a:pt x="21" y="28"/>
                  </a:cubicBezTo>
                  <a:cubicBezTo>
                    <a:pt x="26" y="15"/>
                    <a:pt x="37" y="18"/>
                    <a:pt x="45" y="10"/>
                  </a:cubicBezTo>
                  <a:cubicBezTo>
                    <a:pt x="53" y="3"/>
                    <a:pt x="53" y="0"/>
                    <a:pt x="6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4" name="Freeform 282"/>
            <p:cNvSpPr/>
            <p:nvPr/>
          </p:nvSpPr>
          <p:spPr bwMode="auto">
            <a:xfrm>
              <a:off x="4410076" y="5113338"/>
              <a:ext cx="66675" cy="44450"/>
            </a:xfrm>
            <a:custGeom>
              <a:avLst/>
              <a:gdLst>
                <a:gd name="T0" fmla="*/ 0 w 49"/>
                <a:gd name="T1" fmla="*/ 27 h 33"/>
                <a:gd name="T2" fmla="*/ 25 w 49"/>
                <a:gd name="T3" fmla="*/ 5 h 33"/>
                <a:gd name="T4" fmla="*/ 45 w 49"/>
                <a:gd name="T5" fmla="*/ 8 h 33"/>
                <a:gd name="T6" fmla="*/ 40 w 49"/>
                <a:gd name="T7" fmla="*/ 28 h 33"/>
                <a:gd name="T8" fmla="*/ 0 w 49"/>
                <a:gd name="T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3">
                  <a:moveTo>
                    <a:pt x="0" y="27"/>
                  </a:moveTo>
                  <a:cubicBezTo>
                    <a:pt x="7" y="20"/>
                    <a:pt x="15" y="7"/>
                    <a:pt x="25" y="5"/>
                  </a:cubicBezTo>
                  <a:cubicBezTo>
                    <a:pt x="31" y="3"/>
                    <a:pt x="41" y="0"/>
                    <a:pt x="45" y="8"/>
                  </a:cubicBezTo>
                  <a:cubicBezTo>
                    <a:pt x="49" y="16"/>
                    <a:pt x="46" y="24"/>
                    <a:pt x="40" y="28"/>
                  </a:cubicBezTo>
                  <a:cubicBezTo>
                    <a:pt x="30" y="33"/>
                    <a:pt x="9" y="31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5" name="Freeform 283"/>
            <p:cNvSpPr/>
            <p:nvPr/>
          </p:nvSpPr>
          <p:spPr bwMode="auto">
            <a:xfrm>
              <a:off x="4127501" y="5367338"/>
              <a:ext cx="96838" cy="158750"/>
            </a:xfrm>
            <a:custGeom>
              <a:avLst/>
              <a:gdLst>
                <a:gd name="T0" fmla="*/ 8 w 70"/>
                <a:gd name="T1" fmla="*/ 3 h 115"/>
                <a:gd name="T2" fmla="*/ 28 w 70"/>
                <a:gd name="T3" fmla="*/ 15 h 115"/>
                <a:gd name="T4" fmla="*/ 42 w 70"/>
                <a:gd name="T5" fmla="*/ 41 h 115"/>
                <a:gd name="T6" fmla="*/ 64 w 70"/>
                <a:gd name="T7" fmla="*/ 83 h 115"/>
                <a:gd name="T8" fmla="*/ 38 w 70"/>
                <a:gd name="T9" fmla="*/ 115 h 115"/>
                <a:gd name="T10" fmla="*/ 31 w 70"/>
                <a:gd name="T11" fmla="*/ 112 h 115"/>
                <a:gd name="T12" fmla="*/ 11 w 70"/>
                <a:gd name="T13" fmla="*/ 66 h 115"/>
                <a:gd name="T14" fmla="*/ 0 w 70"/>
                <a:gd name="T15" fmla="*/ 0 h 115"/>
                <a:gd name="T16" fmla="*/ 8 w 70"/>
                <a:gd name="T17" fmla="*/ 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15">
                  <a:moveTo>
                    <a:pt x="8" y="3"/>
                  </a:moveTo>
                  <a:cubicBezTo>
                    <a:pt x="15" y="6"/>
                    <a:pt x="23" y="10"/>
                    <a:pt x="28" y="15"/>
                  </a:cubicBezTo>
                  <a:cubicBezTo>
                    <a:pt x="33" y="22"/>
                    <a:pt x="36" y="34"/>
                    <a:pt x="42" y="41"/>
                  </a:cubicBezTo>
                  <a:cubicBezTo>
                    <a:pt x="52" y="55"/>
                    <a:pt x="59" y="65"/>
                    <a:pt x="64" y="83"/>
                  </a:cubicBezTo>
                  <a:cubicBezTo>
                    <a:pt x="70" y="101"/>
                    <a:pt x="48" y="114"/>
                    <a:pt x="38" y="115"/>
                  </a:cubicBezTo>
                  <a:cubicBezTo>
                    <a:pt x="38" y="115"/>
                    <a:pt x="31" y="112"/>
                    <a:pt x="31" y="112"/>
                  </a:cubicBezTo>
                  <a:cubicBezTo>
                    <a:pt x="17" y="106"/>
                    <a:pt x="13" y="81"/>
                    <a:pt x="11" y="66"/>
                  </a:cubicBezTo>
                  <a:cubicBezTo>
                    <a:pt x="11" y="58"/>
                    <a:pt x="4" y="2"/>
                    <a:pt x="0" y="0"/>
                  </a:cubicBezTo>
                  <a:cubicBezTo>
                    <a:pt x="2" y="1"/>
                    <a:pt x="5" y="2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6" name="Freeform 284"/>
            <p:cNvSpPr/>
            <p:nvPr/>
          </p:nvSpPr>
          <p:spPr bwMode="auto">
            <a:xfrm>
              <a:off x="4286251" y="5499101"/>
              <a:ext cx="112713" cy="128588"/>
            </a:xfrm>
            <a:custGeom>
              <a:avLst/>
              <a:gdLst>
                <a:gd name="T0" fmla="*/ 50 w 82"/>
                <a:gd name="T1" fmla="*/ 0 h 94"/>
                <a:gd name="T2" fmla="*/ 47 w 82"/>
                <a:gd name="T3" fmla="*/ 0 h 94"/>
                <a:gd name="T4" fmla="*/ 32 w 82"/>
                <a:gd name="T5" fmla="*/ 20 h 94"/>
                <a:gd name="T6" fmla="*/ 14 w 82"/>
                <a:gd name="T7" fmla="*/ 43 h 94"/>
                <a:gd name="T8" fmla="*/ 5 w 82"/>
                <a:gd name="T9" fmla="*/ 55 h 94"/>
                <a:gd name="T10" fmla="*/ 16 w 82"/>
                <a:gd name="T11" fmla="*/ 86 h 94"/>
                <a:gd name="T12" fmla="*/ 40 w 82"/>
                <a:gd name="T13" fmla="*/ 77 h 94"/>
                <a:gd name="T14" fmla="*/ 57 w 82"/>
                <a:gd name="T15" fmla="*/ 54 h 94"/>
                <a:gd name="T16" fmla="*/ 70 w 82"/>
                <a:gd name="T17" fmla="*/ 33 h 94"/>
                <a:gd name="T18" fmla="*/ 69 w 82"/>
                <a:gd name="T19" fmla="*/ 13 h 94"/>
                <a:gd name="T20" fmla="*/ 50 w 82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94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0" y="2"/>
                    <a:pt x="37" y="15"/>
                    <a:pt x="32" y="20"/>
                  </a:cubicBezTo>
                  <a:cubicBezTo>
                    <a:pt x="24" y="28"/>
                    <a:pt x="6" y="27"/>
                    <a:pt x="14" y="43"/>
                  </a:cubicBezTo>
                  <a:cubicBezTo>
                    <a:pt x="12" y="38"/>
                    <a:pt x="5" y="54"/>
                    <a:pt x="5" y="55"/>
                  </a:cubicBezTo>
                  <a:cubicBezTo>
                    <a:pt x="0" y="68"/>
                    <a:pt x="5" y="83"/>
                    <a:pt x="16" y="86"/>
                  </a:cubicBezTo>
                  <a:cubicBezTo>
                    <a:pt x="16" y="86"/>
                    <a:pt x="42" y="94"/>
                    <a:pt x="40" y="77"/>
                  </a:cubicBezTo>
                  <a:cubicBezTo>
                    <a:pt x="40" y="77"/>
                    <a:pt x="63" y="83"/>
                    <a:pt x="57" y="54"/>
                  </a:cubicBezTo>
                  <a:cubicBezTo>
                    <a:pt x="57" y="54"/>
                    <a:pt x="82" y="51"/>
                    <a:pt x="70" y="33"/>
                  </a:cubicBezTo>
                  <a:cubicBezTo>
                    <a:pt x="68" y="29"/>
                    <a:pt x="72" y="18"/>
                    <a:pt x="69" y="13"/>
                  </a:cubicBezTo>
                  <a:cubicBezTo>
                    <a:pt x="65" y="7"/>
                    <a:pt x="57" y="1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7" name="Freeform 285"/>
            <p:cNvSpPr/>
            <p:nvPr/>
          </p:nvSpPr>
          <p:spPr bwMode="auto">
            <a:xfrm>
              <a:off x="4371976" y="5586413"/>
              <a:ext cx="149225" cy="112713"/>
            </a:xfrm>
            <a:custGeom>
              <a:avLst/>
              <a:gdLst>
                <a:gd name="T0" fmla="*/ 3 w 109"/>
                <a:gd name="T1" fmla="*/ 0 h 83"/>
                <a:gd name="T2" fmla="*/ 0 w 109"/>
                <a:gd name="T3" fmla="*/ 15 h 83"/>
                <a:gd name="T4" fmla="*/ 109 w 109"/>
                <a:gd name="T5" fmla="*/ 83 h 83"/>
                <a:gd name="T6" fmla="*/ 3 w 109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83">
                  <a:moveTo>
                    <a:pt x="3" y="0"/>
                  </a:moveTo>
                  <a:cubicBezTo>
                    <a:pt x="3" y="0"/>
                    <a:pt x="3" y="9"/>
                    <a:pt x="0" y="15"/>
                  </a:cubicBezTo>
                  <a:cubicBezTo>
                    <a:pt x="0" y="15"/>
                    <a:pt x="87" y="75"/>
                    <a:pt x="109" y="83"/>
                  </a:cubicBezTo>
                  <a:cubicBezTo>
                    <a:pt x="109" y="83"/>
                    <a:pt x="12" y="15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8" name="Freeform 286"/>
            <p:cNvSpPr/>
            <p:nvPr/>
          </p:nvSpPr>
          <p:spPr bwMode="auto">
            <a:xfrm>
              <a:off x="4406901" y="5661026"/>
              <a:ext cx="28575" cy="57150"/>
            </a:xfrm>
            <a:custGeom>
              <a:avLst/>
              <a:gdLst>
                <a:gd name="T0" fmla="*/ 3 w 21"/>
                <a:gd name="T1" fmla="*/ 10 h 42"/>
                <a:gd name="T2" fmla="*/ 7 w 21"/>
                <a:gd name="T3" fmla="*/ 38 h 42"/>
                <a:gd name="T4" fmla="*/ 5 w 21"/>
                <a:gd name="T5" fmla="*/ 0 h 42"/>
                <a:gd name="T6" fmla="*/ 3 w 21"/>
                <a:gd name="T7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2">
                  <a:moveTo>
                    <a:pt x="3" y="10"/>
                  </a:moveTo>
                  <a:cubicBezTo>
                    <a:pt x="2" y="23"/>
                    <a:pt x="0" y="42"/>
                    <a:pt x="7" y="38"/>
                  </a:cubicBezTo>
                  <a:cubicBezTo>
                    <a:pt x="21" y="31"/>
                    <a:pt x="19" y="9"/>
                    <a:pt x="5" y="0"/>
                  </a:cubicBezTo>
                  <a:cubicBezTo>
                    <a:pt x="5" y="1"/>
                    <a:pt x="4" y="5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9" name="Freeform 287"/>
            <p:cNvSpPr/>
            <p:nvPr/>
          </p:nvSpPr>
          <p:spPr bwMode="auto">
            <a:xfrm>
              <a:off x="4827588" y="5480051"/>
              <a:ext cx="47625" cy="36513"/>
            </a:xfrm>
            <a:custGeom>
              <a:avLst/>
              <a:gdLst>
                <a:gd name="T0" fmla="*/ 9 w 35"/>
                <a:gd name="T1" fmla="*/ 26 h 26"/>
                <a:gd name="T2" fmla="*/ 30 w 35"/>
                <a:gd name="T3" fmla="*/ 16 h 26"/>
                <a:gd name="T4" fmla="*/ 0 w 35"/>
                <a:gd name="T5" fmla="*/ 26 h 26"/>
                <a:gd name="T6" fmla="*/ 9 w 35"/>
                <a:gd name="T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6">
                  <a:moveTo>
                    <a:pt x="9" y="26"/>
                  </a:moveTo>
                  <a:cubicBezTo>
                    <a:pt x="19" y="26"/>
                    <a:pt x="35" y="24"/>
                    <a:pt x="30" y="16"/>
                  </a:cubicBezTo>
                  <a:cubicBezTo>
                    <a:pt x="22" y="0"/>
                    <a:pt x="5" y="7"/>
                    <a:pt x="0" y="26"/>
                  </a:cubicBezTo>
                  <a:cubicBezTo>
                    <a:pt x="1" y="26"/>
                    <a:pt x="4" y="26"/>
                    <a:pt x="9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0" name="Freeform 288"/>
            <p:cNvSpPr/>
            <p:nvPr/>
          </p:nvSpPr>
          <p:spPr bwMode="auto">
            <a:xfrm>
              <a:off x="4672013" y="5516563"/>
              <a:ext cx="117475" cy="146050"/>
            </a:xfrm>
            <a:custGeom>
              <a:avLst/>
              <a:gdLst>
                <a:gd name="T0" fmla="*/ 46 w 86"/>
                <a:gd name="T1" fmla="*/ 11 h 107"/>
                <a:gd name="T2" fmla="*/ 19 w 86"/>
                <a:gd name="T3" fmla="*/ 24 h 107"/>
                <a:gd name="T4" fmla="*/ 0 w 86"/>
                <a:gd name="T5" fmla="*/ 37 h 107"/>
                <a:gd name="T6" fmla="*/ 27 w 86"/>
                <a:gd name="T7" fmla="*/ 56 h 107"/>
                <a:gd name="T8" fmla="*/ 35 w 86"/>
                <a:gd name="T9" fmla="*/ 85 h 107"/>
                <a:gd name="T10" fmla="*/ 62 w 86"/>
                <a:gd name="T11" fmla="*/ 69 h 107"/>
                <a:gd name="T12" fmla="*/ 79 w 86"/>
                <a:gd name="T13" fmla="*/ 74 h 107"/>
                <a:gd name="T14" fmla="*/ 75 w 86"/>
                <a:gd name="T15" fmla="*/ 47 h 107"/>
                <a:gd name="T16" fmla="*/ 61 w 86"/>
                <a:gd name="T17" fmla="*/ 35 h 107"/>
                <a:gd name="T18" fmla="*/ 45 w 86"/>
                <a:gd name="T19" fmla="*/ 26 h 107"/>
                <a:gd name="T20" fmla="*/ 46 w 86"/>
                <a:gd name="T21" fmla="*/ 1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07">
                  <a:moveTo>
                    <a:pt x="46" y="11"/>
                  </a:moveTo>
                  <a:cubicBezTo>
                    <a:pt x="40" y="3"/>
                    <a:pt x="24" y="0"/>
                    <a:pt x="19" y="24"/>
                  </a:cubicBezTo>
                  <a:cubicBezTo>
                    <a:pt x="18" y="25"/>
                    <a:pt x="1" y="28"/>
                    <a:pt x="0" y="37"/>
                  </a:cubicBezTo>
                  <a:cubicBezTo>
                    <a:pt x="0" y="48"/>
                    <a:pt x="20" y="53"/>
                    <a:pt x="27" y="56"/>
                  </a:cubicBezTo>
                  <a:cubicBezTo>
                    <a:pt x="30" y="65"/>
                    <a:pt x="30" y="77"/>
                    <a:pt x="35" y="85"/>
                  </a:cubicBezTo>
                  <a:cubicBezTo>
                    <a:pt x="51" y="107"/>
                    <a:pt x="63" y="93"/>
                    <a:pt x="62" y="69"/>
                  </a:cubicBezTo>
                  <a:cubicBezTo>
                    <a:pt x="65" y="71"/>
                    <a:pt x="76" y="77"/>
                    <a:pt x="79" y="74"/>
                  </a:cubicBezTo>
                  <a:cubicBezTo>
                    <a:pt x="86" y="68"/>
                    <a:pt x="80" y="52"/>
                    <a:pt x="75" y="47"/>
                  </a:cubicBezTo>
                  <a:cubicBezTo>
                    <a:pt x="70" y="42"/>
                    <a:pt x="65" y="41"/>
                    <a:pt x="61" y="35"/>
                  </a:cubicBezTo>
                  <a:cubicBezTo>
                    <a:pt x="55" y="28"/>
                    <a:pt x="55" y="16"/>
                    <a:pt x="45" y="26"/>
                  </a:cubicBezTo>
                  <a:cubicBezTo>
                    <a:pt x="49" y="22"/>
                    <a:pt x="49" y="16"/>
                    <a:pt x="4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1" name="Freeform 289"/>
            <p:cNvSpPr>
              <a:spLocks noEditPoints="1"/>
            </p:cNvSpPr>
            <p:nvPr/>
          </p:nvSpPr>
          <p:spPr bwMode="auto">
            <a:xfrm>
              <a:off x="2967038" y="4195763"/>
              <a:ext cx="139700" cy="179388"/>
            </a:xfrm>
            <a:custGeom>
              <a:avLst/>
              <a:gdLst>
                <a:gd name="T0" fmla="*/ 100 w 102"/>
                <a:gd name="T1" fmla="*/ 55 h 131"/>
                <a:gd name="T2" fmla="*/ 73 w 102"/>
                <a:gd name="T3" fmla="*/ 43 h 131"/>
                <a:gd name="T4" fmla="*/ 60 w 102"/>
                <a:gd name="T5" fmla="*/ 3 h 131"/>
                <a:gd name="T6" fmla="*/ 40 w 102"/>
                <a:gd name="T7" fmla="*/ 21 h 131"/>
                <a:gd name="T8" fmla="*/ 1 w 102"/>
                <a:gd name="T9" fmla="*/ 46 h 131"/>
                <a:gd name="T10" fmla="*/ 19 w 102"/>
                <a:gd name="T11" fmla="*/ 69 h 131"/>
                <a:gd name="T12" fmla="*/ 16 w 102"/>
                <a:gd name="T13" fmla="*/ 111 h 131"/>
                <a:gd name="T14" fmla="*/ 46 w 102"/>
                <a:gd name="T15" fmla="*/ 98 h 131"/>
                <a:gd name="T16" fmla="*/ 80 w 102"/>
                <a:gd name="T17" fmla="*/ 105 h 131"/>
                <a:gd name="T18" fmla="*/ 77 w 102"/>
                <a:gd name="T19" fmla="*/ 72 h 131"/>
                <a:gd name="T20" fmla="*/ 100 w 102"/>
                <a:gd name="T21" fmla="*/ 55 h 131"/>
                <a:gd name="T22" fmla="*/ 42 w 102"/>
                <a:gd name="T23" fmla="*/ 70 h 131"/>
                <a:gd name="T24" fmla="*/ 59 w 102"/>
                <a:gd name="T25" fmla="*/ 47 h 131"/>
                <a:gd name="T26" fmla="*/ 64 w 102"/>
                <a:gd name="T27" fmla="*/ 62 h 131"/>
                <a:gd name="T28" fmla="*/ 42 w 102"/>
                <a:gd name="T29" fmla="*/ 7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31">
                  <a:moveTo>
                    <a:pt x="100" y="55"/>
                  </a:moveTo>
                  <a:cubicBezTo>
                    <a:pt x="92" y="34"/>
                    <a:pt x="73" y="43"/>
                    <a:pt x="73" y="43"/>
                  </a:cubicBezTo>
                  <a:cubicBezTo>
                    <a:pt x="80" y="25"/>
                    <a:pt x="81" y="0"/>
                    <a:pt x="60" y="3"/>
                  </a:cubicBezTo>
                  <a:cubicBezTo>
                    <a:pt x="58" y="4"/>
                    <a:pt x="35" y="16"/>
                    <a:pt x="40" y="21"/>
                  </a:cubicBezTo>
                  <a:cubicBezTo>
                    <a:pt x="28" y="7"/>
                    <a:pt x="0" y="26"/>
                    <a:pt x="1" y="46"/>
                  </a:cubicBezTo>
                  <a:cubicBezTo>
                    <a:pt x="2" y="51"/>
                    <a:pt x="13" y="75"/>
                    <a:pt x="19" y="69"/>
                  </a:cubicBezTo>
                  <a:cubicBezTo>
                    <a:pt x="9" y="79"/>
                    <a:pt x="2" y="101"/>
                    <a:pt x="16" y="111"/>
                  </a:cubicBezTo>
                  <a:cubicBezTo>
                    <a:pt x="22" y="116"/>
                    <a:pt x="46" y="110"/>
                    <a:pt x="46" y="98"/>
                  </a:cubicBezTo>
                  <a:cubicBezTo>
                    <a:pt x="46" y="124"/>
                    <a:pt x="73" y="131"/>
                    <a:pt x="80" y="105"/>
                  </a:cubicBezTo>
                  <a:cubicBezTo>
                    <a:pt x="80" y="102"/>
                    <a:pt x="80" y="72"/>
                    <a:pt x="77" y="72"/>
                  </a:cubicBezTo>
                  <a:cubicBezTo>
                    <a:pt x="102" y="73"/>
                    <a:pt x="100" y="55"/>
                    <a:pt x="100" y="55"/>
                  </a:cubicBezTo>
                  <a:close/>
                  <a:moveTo>
                    <a:pt x="42" y="70"/>
                  </a:moveTo>
                  <a:cubicBezTo>
                    <a:pt x="35" y="55"/>
                    <a:pt x="47" y="33"/>
                    <a:pt x="59" y="47"/>
                  </a:cubicBezTo>
                  <a:cubicBezTo>
                    <a:pt x="63" y="51"/>
                    <a:pt x="64" y="57"/>
                    <a:pt x="64" y="62"/>
                  </a:cubicBezTo>
                  <a:cubicBezTo>
                    <a:pt x="64" y="76"/>
                    <a:pt x="53" y="90"/>
                    <a:pt x="42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2" name="Freeform 290"/>
            <p:cNvSpPr/>
            <p:nvPr/>
          </p:nvSpPr>
          <p:spPr bwMode="auto">
            <a:xfrm>
              <a:off x="2259013" y="4221163"/>
              <a:ext cx="103188" cy="123825"/>
            </a:xfrm>
            <a:custGeom>
              <a:avLst/>
              <a:gdLst>
                <a:gd name="T0" fmla="*/ 26 w 76"/>
                <a:gd name="T1" fmla="*/ 24 h 91"/>
                <a:gd name="T2" fmla="*/ 37 w 76"/>
                <a:gd name="T3" fmla="*/ 7 h 91"/>
                <a:gd name="T4" fmla="*/ 52 w 76"/>
                <a:gd name="T5" fmla="*/ 30 h 91"/>
                <a:gd name="T6" fmla="*/ 71 w 76"/>
                <a:gd name="T7" fmla="*/ 33 h 91"/>
                <a:gd name="T8" fmla="*/ 59 w 76"/>
                <a:gd name="T9" fmla="*/ 49 h 91"/>
                <a:gd name="T10" fmla="*/ 66 w 76"/>
                <a:gd name="T11" fmla="*/ 71 h 91"/>
                <a:gd name="T12" fmla="*/ 42 w 76"/>
                <a:gd name="T13" fmla="*/ 74 h 91"/>
                <a:gd name="T14" fmla="*/ 24 w 76"/>
                <a:gd name="T15" fmla="*/ 90 h 91"/>
                <a:gd name="T16" fmla="*/ 20 w 76"/>
                <a:gd name="T17" fmla="*/ 61 h 91"/>
                <a:gd name="T18" fmla="*/ 4 w 76"/>
                <a:gd name="T19" fmla="*/ 49 h 91"/>
                <a:gd name="T20" fmla="*/ 26 w 76"/>
                <a:gd name="T21" fmla="*/ 2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91">
                  <a:moveTo>
                    <a:pt x="26" y="24"/>
                  </a:moveTo>
                  <a:cubicBezTo>
                    <a:pt x="22" y="21"/>
                    <a:pt x="35" y="8"/>
                    <a:pt x="37" y="7"/>
                  </a:cubicBezTo>
                  <a:cubicBezTo>
                    <a:pt x="50" y="0"/>
                    <a:pt x="54" y="17"/>
                    <a:pt x="52" y="30"/>
                  </a:cubicBezTo>
                  <a:cubicBezTo>
                    <a:pt x="52" y="30"/>
                    <a:pt x="63" y="20"/>
                    <a:pt x="71" y="33"/>
                  </a:cubicBezTo>
                  <a:cubicBezTo>
                    <a:pt x="71" y="33"/>
                    <a:pt x="76" y="44"/>
                    <a:pt x="59" y="49"/>
                  </a:cubicBezTo>
                  <a:cubicBezTo>
                    <a:pt x="61" y="48"/>
                    <a:pt x="66" y="69"/>
                    <a:pt x="66" y="71"/>
                  </a:cubicBezTo>
                  <a:cubicBezTo>
                    <a:pt x="65" y="89"/>
                    <a:pt x="46" y="91"/>
                    <a:pt x="42" y="74"/>
                  </a:cubicBezTo>
                  <a:cubicBezTo>
                    <a:pt x="44" y="82"/>
                    <a:pt x="29" y="91"/>
                    <a:pt x="24" y="90"/>
                  </a:cubicBezTo>
                  <a:cubicBezTo>
                    <a:pt x="13" y="86"/>
                    <a:pt x="14" y="70"/>
                    <a:pt x="20" y="61"/>
                  </a:cubicBezTo>
                  <a:cubicBezTo>
                    <a:pt x="16" y="66"/>
                    <a:pt x="5" y="53"/>
                    <a:pt x="4" y="49"/>
                  </a:cubicBezTo>
                  <a:cubicBezTo>
                    <a:pt x="0" y="36"/>
                    <a:pt x="16" y="17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3" name="Freeform 291"/>
            <p:cNvSpPr>
              <a:spLocks noEditPoints="1"/>
            </p:cNvSpPr>
            <p:nvPr/>
          </p:nvSpPr>
          <p:spPr bwMode="auto">
            <a:xfrm>
              <a:off x="2322513" y="4219576"/>
              <a:ext cx="122238" cy="155575"/>
            </a:xfrm>
            <a:custGeom>
              <a:avLst/>
              <a:gdLst>
                <a:gd name="T0" fmla="*/ 87 w 90"/>
                <a:gd name="T1" fmla="*/ 48 h 114"/>
                <a:gd name="T2" fmla="*/ 65 w 90"/>
                <a:gd name="T3" fmla="*/ 37 h 114"/>
                <a:gd name="T4" fmla="*/ 53 w 90"/>
                <a:gd name="T5" fmla="*/ 3 h 114"/>
                <a:gd name="T6" fmla="*/ 35 w 90"/>
                <a:gd name="T7" fmla="*/ 19 h 114"/>
                <a:gd name="T8" fmla="*/ 2 w 90"/>
                <a:gd name="T9" fmla="*/ 40 h 114"/>
                <a:gd name="T10" fmla="*/ 17 w 90"/>
                <a:gd name="T11" fmla="*/ 61 h 114"/>
                <a:gd name="T12" fmla="*/ 14 w 90"/>
                <a:gd name="T13" fmla="*/ 97 h 114"/>
                <a:gd name="T14" fmla="*/ 41 w 90"/>
                <a:gd name="T15" fmla="*/ 85 h 114"/>
                <a:gd name="T16" fmla="*/ 70 w 90"/>
                <a:gd name="T17" fmla="*/ 92 h 114"/>
                <a:gd name="T18" fmla="*/ 68 w 90"/>
                <a:gd name="T19" fmla="*/ 63 h 114"/>
                <a:gd name="T20" fmla="*/ 87 w 90"/>
                <a:gd name="T21" fmla="*/ 48 h 114"/>
                <a:gd name="T22" fmla="*/ 37 w 90"/>
                <a:gd name="T23" fmla="*/ 61 h 114"/>
                <a:gd name="T24" fmla="*/ 52 w 90"/>
                <a:gd name="T25" fmla="*/ 41 h 114"/>
                <a:gd name="T26" fmla="*/ 56 w 90"/>
                <a:gd name="T27" fmla="*/ 54 h 114"/>
                <a:gd name="T28" fmla="*/ 37 w 90"/>
                <a:gd name="T29" fmla="*/ 6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" h="114">
                  <a:moveTo>
                    <a:pt x="87" y="48"/>
                  </a:moveTo>
                  <a:cubicBezTo>
                    <a:pt x="81" y="29"/>
                    <a:pt x="65" y="37"/>
                    <a:pt x="65" y="37"/>
                  </a:cubicBezTo>
                  <a:cubicBezTo>
                    <a:pt x="70" y="22"/>
                    <a:pt x="71" y="0"/>
                    <a:pt x="53" y="3"/>
                  </a:cubicBezTo>
                  <a:cubicBezTo>
                    <a:pt x="51" y="3"/>
                    <a:pt x="31" y="14"/>
                    <a:pt x="35" y="19"/>
                  </a:cubicBezTo>
                  <a:cubicBezTo>
                    <a:pt x="24" y="6"/>
                    <a:pt x="0" y="23"/>
                    <a:pt x="2" y="40"/>
                  </a:cubicBezTo>
                  <a:cubicBezTo>
                    <a:pt x="2" y="45"/>
                    <a:pt x="12" y="66"/>
                    <a:pt x="17" y="61"/>
                  </a:cubicBezTo>
                  <a:cubicBezTo>
                    <a:pt x="8" y="69"/>
                    <a:pt x="3" y="88"/>
                    <a:pt x="14" y="97"/>
                  </a:cubicBezTo>
                  <a:cubicBezTo>
                    <a:pt x="20" y="102"/>
                    <a:pt x="41" y="96"/>
                    <a:pt x="41" y="85"/>
                  </a:cubicBezTo>
                  <a:cubicBezTo>
                    <a:pt x="41" y="108"/>
                    <a:pt x="64" y="114"/>
                    <a:pt x="70" y="92"/>
                  </a:cubicBezTo>
                  <a:cubicBezTo>
                    <a:pt x="71" y="89"/>
                    <a:pt x="71" y="63"/>
                    <a:pt x="68" y="63"/>
                  </a:cubicBezTo>
                  <a:cubicBezTo>
                    <a:pt x="90" y="64"/>
                    <a:pt x="87" y="48"/>
                    <a:pt x="87" y="48"/>
                  </a:cubicBezTo>
                  <a:close/>
                  <a:moveTo>
                    <a:pt x="37" y="61"/>
                  </a:moveTo>
                  <a:cubicBezTo>
                    <a:pt x="31" y="48"/>
                    <a:pt x="41" y="29"/>
                    <a:pt x="52" y="41"/>
                  </a:cubicBezTo>
                  <a:cubicBezTo>
                    <a:pt x="55" y="45"/>
                    <a:pt x="56" y="49"/>
                    <a:pt x="56" y="54"/>
                  </a:cubicBezTo>
                  <a:cubicBezTo>
                    <a:pt x="56" y="67"/>
                    <a:pt x="46" y="79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4" name="Freeform 292"/>
            <p:cNvSpPr/>
            <p:nvPr/>
          </p:nvSpPr>
          <p:spPr bwMode="auto">
            <a:xfrm>
              <a:off x="1241426" y="4670426"/>
              <a:ext cx="69850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1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1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0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5" name="Freeform 293"/>
            <p:cNvSpPr/>
            <p:nvPr/>
          </p:nvSpPr>
          <p:spPr bwMode="auto">
            <a:xfrm>
              <a:off x="1593851" y="5149851"/>
              <a:ext cx="66675" cy="87313"/>
            </a:xfrm>
            <a:custGeom>
              <a:avLst/>
              <a:gdLst>
                <a:gd name="T0" fmla="*/ 36 w 49"/>
                <a:gd name="T1" fmla="*/ 42 h 64"/>
                <a:gd name="T2" fmla="*/ 48 w 49"/>
                <a:gd name="T3" fmla="*/ 36 h 64"/>
                <a:gd name="T4" fmla="*/ 39 w 49"/>
                <a:gd name="T5" fmla="*/ 22 h 64"/>
                <a:gd name="T6" fmla="*/ 36 w 49"/>
                <a:gd name="T7" fmla="*/ 4 h 64"/>
                <a:gd name="T8" fmla="*/ 20 w 49"/>
                <a:gd name="T9" fmla="*/ 11 h 64"/>
                <a:gd name="T10" fmla="*/ 19 w 49"/>
                <a:gd name="T11" fmla="*/ 11 h 64"/>
                <a:gd name="T12" fmla="*/ 2 w 49"/>
                <a:gd name="T13" fmla="*/ 12 h 64"/>
                <a:gd name="T14" fmla="*/ 7 w 49"/>
                <a:gd name="T15" fmla="*/ 29 h 64"/>
                <a:gd name="T16" fmla="*/ 5 w 49"/>
                <a:gd name="T17" fmla="*/ 32 h 64"/>
                <a:gd name="T18" fmla="*/ 6 w 49"/>
                <a:gd name="T19" fmla="*/ 53 h 64"/>
                <a:gd name="T20" fmla="*/ 20 w 49"/>
                <a:gd name="T21" fmla="*/ 48 h 64"/>
                <a:gd name="T22" fmla="*/ 21 w 49"/>
                <a:gd name="T23" fmla="*/ 51 h 64"/>
                <a:gd name="T24" fmla="*/ 34 w 49"/>
                <a:gd name="T25" fmla="*/ 61 h 64"/>
                <a:gd name="T26" fmla="*/ 36 w 49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64">
                  <a:moveTo>
                    <a:pt x="36" y="42"/>
                  </a:moveTo>
                  <a:cubicBezTo>
                    <a:pt x="42" y="43"/>
                    <a:pt x="47" y="41"/>
                    <a:pt x="48" y="36"/>
                  </a:cubicBezTo>
                  <a:cubicBezTo>
                    <a:pt x="49" y="31"/>
                    <a:pt x="45" y="25"/>
                    <a:pt x="39" y="22"/>
                  </a:cubicBezTo>
                  <a:cubicBezTo>
                    <a:pt x="42" y="15"/>
                    <a:pt x="41" y="7"/>
                    <a:pt x="36" y="4"/>
                  </a:cubicBezTo>
                  <a:cubicBezTo>
                    <a:pt x="32" y="0"/>
                    <a:pt x="24" y="4"/>
                    <a:pt x="20" y="11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13" y="6"/>
                    <a:pt x="5" y="6"/>
                    <a:pt x="2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6" y="30"/>
                    <a:pt x="5" y="31"/>
                    <a:pt x="5" y="32"/>
                  </a:cubicBezTo>
                  <a:cubicBezTo>
                    <a:pt x="1" y="40"/>
                    <a:pt x="2" y="49"/>
                    <a:pt x="6" y="53"/>
                  </a:cubicBezTo>
                  <a:cubicBezTo>
                    <a:pt x="10" y="55"/>
                    <a:pt x="16" y="53"/>
                    <a:pt x="20" y="48"/>
                  </a:cubicBezTo>
                  <a:cubicBezTo>
                    <a:pt x="20" y="49"/>
                    <a:pt x="20" y="50"/>
                    <a:pt x="21" y="51"/>
                  </a:cubicBezTo>
                  <a:cubicBezTo>
                    <a:pt x="24" y="59"/>
                    <a:pt x="30" y="64"/>
                    <a:pt x="34" y="61"/>
                  </a:cubicBezTo>
                  <a:cubicBezTo>
                    <a:pt x="38" y="58"/>
                    <a:pt x="39" y="50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6" name="Freeform 294"/>
            <p:cNvSpPr/>
            <p:nvPr/>
          </p:nvSpPr>
          <p:spPr bwMode="auto">
            <a:xfrm>
              <a:off x="1703388" y="4391026"/>
              <a:ext cx="28575" cy="38100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9 h 27"/>
                <a:gd name="T6" fmla="*/ 15 w 21"/>
                <a:gd name="T7" fmla="*/ 2 h 27"/>
                <a:gd name="T8" fmla="*/ 9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9 w 21"/>
                <a:gd name="T21" fmla="*/ 20 h 27"/>
                <a:gd name="T22" fmla="*/ 9 w 21"/>
                <a:gd name="T23" fmla="*/ 21 h 27"/>
                <a:gd name="T24" fmla="*/ 15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7"/>
                    <a:pt x="15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7" name="Freeform 295"/>
            <p:cNvSpPr/>
            <p:nvPr/>
          </p:nvSpPr>
          <p:spPr bwMode="auto">
            <a:xfrm>
              <a:off x="1444626" y="5106988"/>
              <a:ext cx="28575" cy="34925"/>
            </a:xfrm>
            <a:custGeom>
              <a:avLst/>
              <a:gdLst>
                <a:gd name="T0" fmla="*/ 15 w 21"/>
                <a:gd name="T1" fmla="*/ 18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8" name="Freeform 296"/>
            <p:cNvSpPr/>
            <p:nvPr/>
          </p:nvSpPr>
          <p:spPr bwMode="auto">
            <a:xfrm>
              <a:off x="2160588" y="4400551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3 w 20"/>
                <a:gd name="T19" fmla="*/ 22 h 27"/>
                <a:gd name="T20" fmla="*/ 8 w 20"/>
                <a:gd name="T21" fmla="*/ 20 h 27"/>
                <a:gd name="T22" fmla="*/ 9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0" y="17"/>
                    <a:pt x="1" y="21"/>
                    <a:pt x="3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9" name="Freeform 297"/>
            <p:cNvSpPr/>
            <p:nvPr/>
          </p:nvSpPr>
          <p:spPr bwMode="auto">
            <a:xfrm>
              <a:off x="2162176" y="5133976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0" name="Freeform 298"/>
            <p:cNvSpPr/>
            <p:nvPr/>
          </p:nvSpPr>
          <p:spPr bwMode="auto">
            <a:xfrm>
              <a:off x="2249488" y="4933951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1 h 26"/>
                <a:gd name="T20" fmla="*/ 8 w 20"/>
                <a:gd name="T21" fmla="*/ 19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2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16"/>
                    <a:pt x="0" y="20"/>
                    <a:pt x="2" y="21"/>
                  </a:cubicBezTo>
                  <a:cubicBezTo>
                    <a:pt x="4" y="22"/>
                    <a:pt x="6" y="22"/>
                    <a:pt x="8" y="19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10" y="24"/>
                    <a:pt x="12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1" name="Freeform 299"/>
            <p:cNvSpPr/>
            <p:nvPr/>
          </p:nvSpPr>
          <p:spPr bwMode="auto">
            <a:xfrm>
              <a:off x="2500313" y="4379913"/>
              <a:ext cx="26988" cy="34925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2 h 26"/>
                <a:gd name="T8" fmla="*/ 8 w 20"/>
                <a:gd name="T9" fmla="*/ 5 h 26"/>
                <a:gd name="T10" fmla="*/ 8 w 20"/>
                <a:gd name="T11" fmla="*/ 5 h 26"/>
                <a:gd name="T12" fmla="*/ 1 w 20"/>
                <a:gd name="T13" fmla="*/ 5 h 26"/>
                <a:gd name="T14" fmla="*/ 2 w 20"/>
                <a:gd name="T15" fmla="*/ 12 h 26"/>
                <a:gd name="T16" fmla="*/ 2 w 20"/>
                <a:gd name="T17" fmla="*/ 13 h 26"/>
                <a:gd name="T18" fmla="*/ 2 w 20"/>
                <a:gd name="T19" fmla="*/ 22 h 26"/>
                <a:gd name="T20" fmla="*/ 8 w 20"/>
                <a:gd name="T21" fmla="*/ 20 h 26"/>
                <a:gd name="T22" fmla="*/ 8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7"/>
                    <a:pt x="0" y="20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2" name="Freeform 300"/>
            <p:cNvSpPr/>
            <p:nvPr/>
          </p:nvSpPr>
          <p:spPr bwMode="auto">
            <a:xfrm>
              <a:off x="3282951" y="4351338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7"/>
                    <a:pt x="20" y="16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3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3" name="Freeform 301"/>
            <p:cNvSpPr/>
            <p:nvPr/>
          </p:nvSpPr>
          <p:spPr bwMode="auto">
            <a:xfrm>
              <a:off x="3706813" y="4316413"/>
              <a:ext cx="28575" cy="36513"/>
            </a:xfrm>
            <a:custGeom>
              <a:avLst/>
              <a:gdLst>
                <a:gd name="T0" fmla="*/ 15 w 21"/>
                <a:gd name="T1" fmla="*/ 18 h 27"/>
                <a:gd name="T2" fmla="*/ 20 w 21"/>
                <a:gd name="T3" fmla="*/ 15 h 27"/>
                <a:gd name="T4" fmla="*/ 17 w 21"/>
                <a:gd name="T5" fmla="*/ 10 h 27"/>
                <a:gd name="T6" fmla="*/ 15 w 21"/>
                <a:gd name="T7" fmla="*/ 2 h 27"/>
                <a:gd name="T8" fmla="*/ 8 w 21"/>
                <a:gd name="T9" fmla="*/ 5 h 27"/>
                <a:gd name="T10" fmla="*/ 8 w 21"/>
                <a:gd name="T11" fmla="*/ 5 h 27"/>
                <a:gd name="T12" fmla="*/ 1 w 21"/>
                <a:gd name="T13" fmla="*/ 5 h 27"/>
                <a:gd name="T14" fmla="*/ 3 w 21"/>
                <a:gd name="T15" fmla="*/ 12 h 27"/>
                <a:gd name="T16" fmla="*/ 2 w 21"/>
                <a:gd name="T17" fmla="*/ 14 h 27"/>
                <a:gd name="T18" fmla="*/ 3 w 21"/>
                <a:gd name="T19" fmla="*/ 22 h 27"/>
                <a:gd name="T20" fmla="*/ 8 w 21"/>
                <a:gd name="T21" fmla="*/ 20 h 27"/>
                <a:gd name="T22" fmla="*/ 9 w 21"/>
                <a:gd name="T23" fmla="*/ 21 h 27"/>
                <a:gd name="T24" fmla="*/ 14 w 21"/>
                <a:gd name="T25" fmla="*/ 25 h 27"/>
                <a:gd name="T26" fmla="*/ 15 w 21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7">
                  <a:moveTo>
                    <a:pt x="15" y="18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1"/>
                    <a:pt x="17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2" y="13"/>
                    <a:pt x="2" y="14"/>
                  </a:cubicBezTo>
                  <a:cubicBezTo>
                    <a:pt x="1" y="17"/>
                    <a:pt x="1" y="21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5"/>
                    <a:pt x="13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4" name="Freeform 302"/>
            <p:cNvSpPr/>
            <p:nvPr/>
          </p:nvSpPr>
          <p:spPr bwMode="auto">
            <a:xfrm>
              <a:off x="3714751" y="44196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1" y="2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6" y="3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5" name="Freeform 303"/>
            <p:cNvSpPr/>
            <p:nvPr/>
          </p:nvSpPr>
          <p:spPr bwMode="auto">
            <a:xfrm>
              <a:off x="3295651" y="4610101"/>
              <a:ext cx="28575" cy="34925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9" y="21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6" name="Freeform 304"/>
            <p:cNvSpPr/>
            <p:nvPr/>
          </p:nvSpPr>
          <p:spPr bwMode="auto">
            <a:xfrm>
              <a:off x="3505201" y="4572001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4 h 26"/>
                <a:gd name="T4" fmla="*/ 17 w 21"/>
                <a:gd name="T5" fmla="*/ 9 h 26"/>
                <a:gd name="T6" fmla="*/ 15 w 21"/>
                <a:gd name="T7" fmla="*/ 1 h 26"/>
                <a:gd name="T8" fmla="*/ 9 w 21"/>
                <a:gd name="T9" fmla="*/ 4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7"/>
                    <a:pt x="20" y="16"/>
                    <a:pt x="20" y="14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8" y="6"/>
                    <a:pt x="17" y="2"/>
                    <a:pt x="15" y="1"/>
                  </a:cubicBezTo>
                  <a:cubicBezTo>
                    <a:pt x="13" y="0"/>
                    <a:pt x="10" y="1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3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5" y="22"/>
                    <a:pt x="7" y="21"/>
                    <a:pt x="8" y="19"/>
                  </a:cubicBezTo>
                  <a:cubicBezTo>
                    <a:pt x="9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7" name="Freeform 305"/>
            <p:cNvSpPr/>
            <p:nvPr/>
          </p:nvSpPr>
          <p:spPr bwMode="auto">
            <a:xfrm>
              <a:off x="4632326" y="5648326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4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4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1 h 26"/>
                <a:gd name="T20" fmla="*/ 8 w 20"/>
                <a:gd name="T21" fmla="*/ 19 h 26"/>
                <a:gd name="T22" fmla="*/ 9 w 20"/>
                <a:gd name="T23" fmla="*/ 20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7"/>
                    <a:pt x="19" y="16"/>
                    <a:pt x="20" y="14"/>
                  </a:cubicBezTo>
                  <a:cubicBezTo>
                    <a:pt x="20" y="12"/>
                    <a:pt x="19" y="10"/>
                    <a:pt x="16" y="9"/>
                  </a:cubicBezTo>
                  <a:cubicBezTo>
                    <a:pt x="17" y="6"/>
                    <a:pt x="17" y="2"/>
                    <a:pt x="15" y="1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9"/>
                    <a:pt x="3" y="12"/>
                  </a:cubicBezTo>
                  <a:cubicBezTo>
                    <a:pt x="3" y="12"/>
                    <a:pt x="2" y="12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2"/>
                    <a:pt x="7" y="21"/>
                    <a:pt x="8" y="19"/>
                  </a:cubicBezTo>
                  <a:cubicBezTo>
                    <a:pt x="8" y="20"/>
                    <a:pt x="8" y="20"/>
                    <a:pt x="9" y="20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8" name="Freeform 306"/>
            <p:cNvSpPr/>
            <p:nvPr/>
          </p:nvSpPr>
          <p:spPr bwMode="auto">
            <a:xfrm>
              <a:off x="4184651" y="5551488"/>
              <a:ext cx="26988" cy="36513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2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0" y="10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0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9" name="Freeform 307"/>
            <p:cNvSpPr/>
            <p:nvPr/>
          </p:nvSpPr>
          <p:spPr bwMode="auto">
            <a:xfrm>
              <a:off x="3725863" y="5157788"/>
              <a:ext cx="26988" cy="38100"/>
            </a:xfrm>
            <a:custGeom>
              <a:avLst/>
              <a:gdLst>
                <a:gd name="T0" fmla="*/ 15 w 20"/>
                <a:gd name="T1" fmla="*/ 18 h 27"/>
                <a:gd name="T2" fmla="*/ 20 w 20"/>
                <a:gd name="T3" fmla="*/ 15 h 27"/>
                <a:gd name="T4" fmla="*/ 16 w 20"/>
                <a:gd name="T5" fmla="*/ 10 h 27"/>
                <a:gd name="T6" fmla="*/ 15 w 20"/>
                <a:gd name="T7" fmla="*/ 2 h 27"/>
                <a:gd name="T8" fmla="*/ 8 w 20"/>
                <a:gd name="T9" fmla="*/ 5 h 27"/>
                <a:gd name="T10" fmla="*/ 8 w 20"/>
                <a:gd name="T11" fmla="*/ 5 h 27"/>
                <a:gd name="T12" fmla="*/ 1 w 20"/>
                <a:gd name="T13" fmla="*/ 5 h 27"/>
                <a:gd name="T14" fmla="*/ 3 w 20"/>
                <a:gd name="T15" fmla="*/ 12 h 27"/>
                <a:gd name="T16" fmla="*/ 2 w 20"/>
                <a:gd name="T17" fmla="*/ 14 h 27"/>
                <a:gd name="T18" fmla="*/ 2 w 20"/>
                <a:gd name="T19" fmla="*/ 22 h 27"/>
                <a:gd name="T20" fmla="*/ 8 w 20"/>
                <a:gd name="T21" fmla="*/ 20 h 27"/>
                <a:gd name="T22" fmla="*/ 8 w 20"/>
                <a:gd name="T23" fmla="*/ 21 h 27"/>
                <a:gd name="T24" fmla="*/ 14 w 20"/>
                <a:gd name="T25" fmla="*/ 25 h 27"/>
                <a:gd name="T26" fmla="*/ 15 w 20"/>
                <a:gd name="T2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15" y="18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1"/>
                    <a:pt x="16" y="10"/>
                  </a:cubicBezTo>
                  <a:cubicBezTo>
                    <a:pt x="17" y="6"/>
                    <a:pt x="17" y="3"/>
                    <a:pt x="15" y="2"/>
                  </a:cubicBezTo>
                  <a:cubicBezTo>
                    <a:pt x="13" y="0"/>
                    <a:pt x="10" y="2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0" y="17"/>
                    <a:pt x="1" y="21"/>
                    <a:pt x="2" y="22"/>
                  </a:cubicBezTo>
                  <a:cubicBezTo>
                    <a:pt x="4" y="23"/>
                    <a:pt x="6" y="22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0" y="25"/>
                    <a:pt x="12" y="27"/>
                    <a:pt x="14" y="25"/>
                  </a:cubicBezTo>
                  <a:cubicBezTo>
                    <a:pt x="16" y="24"/>
                    <a:pt x="16" y="21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0" name="Freeform 308"/>
            <p:cNvSpPr/>
            <p:nvPr/>
          </p:nvSpPr>
          <p:spPr bwMode="auto">
            <a:xfrm>
              <a:off x="3846513" y="493871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2 h 26"/>
                <a:gd name="T8" fmla="*/ 9 w 21"/>
                <a:gd name="T9" fmla="*/ 5 h 26"/>
                <a:gd name="T10" fmla="*/ 8 w 21"/>
                <a:gd name="T11" fmla="*/ 5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2 h 26"/>
                <a:gd name="T20" fmla="*/ 8 w 21"/>
                <a:gd name="T21" fmla="*/ 20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5" y="2"/>
                  </a:cubicBezTo>
                  <a:cubicBezTo>
                    <a:pt x="13" y="0"/>
                    <a:pt x="10" y="2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5" y="3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3"/>
                    <a:pt x="3" y="13"/>
                    <a:pt x="2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0" y="25"/>
                    <a:pt x="13" y="26"/>
                    <a:pt x="14" y="25"/>
                  </a:cubicBezTo>
                  <a:cubicBezTo>
                    <a:pt x="16" y="24"/>
                    <a:pt x="16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1" name="Freeform 309"/>
            <p:cNvSpPr/>
            <p:nvPr/>
          </p:nvSpPr>
          <p:spPr bwMode="auto">
            <a:xfrm>
              <a:off x="2501901" y="4751388"/>
              <a:ext cx="30163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5 w 21"/>
                <a:gd name="T7" fmla="*/ 1 h 26"/>
                <a:gd name="T8" fmla="*/ 8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2 w 21"/>
                <a:gd name="T17" fmla="*/ 13 h 26"/>
                <a:gd name="T18" fmla="*/ 3 w 21"/>
                <a:gd name="T19" fmla="*/ 21 h 26"/>
                <a:gd name="T20" fmla="*/ 8 w 21"/>
                <a:gd name="T21" fmla="*/ 19 h 26"/>
                <a:gd name="T22" fmla="*/ 9 w 21"/>
                <a:gd name="T23" fmla="*/ 21 h 26"/>
                <a:gd name="T24" fmla="*/ 14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7" y="18"/>
                    <a:pt x="20" y="17"/>
                    <a:pt x="20" y="15"/>
                  </a:cubicBezTo>
                  <a:cubicBezTo>
                    <a:pt x="21" y="12"/>
                    <a:pt x="19" y="10"/>
                    <a:pt x="17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5" y="2"/>
                    <a:pt x="2" y="2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1" y="16"/>
                    <a:pt x="1" y="20"/>
                    <a:pt x="3" y="21"/>
                  </a:cubicBezTo>
                  <a:cubicBezTo>
                    <a:pt x="4" y="23"/>
                    <a:pt x="7" y="22"/>
                    <a:pt x="8" y="19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2" name="Freeform 310"/>
            <p:cNvSpPr/>
            <p:nvPr/>
          </p:nvSpPr>
          <p:spPr bwMode="auto">
            <a:xfrm>
              <a:off x="2139951" y="4521201"/>
              <a:ext cx="26988" cy="36513"/>
            </a:xfrm>
            <a:custGeom>
              <a:avLst/>
              <a:gdLst>
                <a:gd name="T0" fmla="*/ 15 w 20"/>
                <a:gd name="T1" fmla="*/ 17 h 26"/>
                <a:gd name="T2" fmla="*/ 20 w 20"/>
                <a:gd name="T3" fmla="*/ 15 h 26"/>
                <a:gd name="T4" fmla="*/ 16 w 20"/>
                <a:gd name="T5" fmla="*/ 9 h 26"/>
                <a:gd name="T6" fmla="*/ 15 w 20"/>
                <a:gd name="T7" fmla="*/ 1 h 26"/>
                <a:gd name="T8" fmla="*/ 8 w 20"/>
                <a:gd name="T9" fmla="*/ 5 h 26"/>
                <a:gd name="T10" fmla="*/ 8 w 20"/>
                <a:gd name="T11" fmla="*/ 4 h 26"/>
                <a:gd name="T12" fmla="*/ 1 w 20"/>
                <a:gd name="T13" fmla="*/ 5 h 26"/>
                <a:gd name="T14" fmla="*/ 3 w 20"/>
                <a:gd name="T15" fmla="*/ 12 h 26"/>
                <a:gd name="T16" fmla="*/ 2 w 20"/>
                <a:gd name="T17" fmla="*/ 13 h 26"/>
                <a:gd name="T18" fmla="*/ 3 w 20"/>
                <a:gd name="T19" fmla="*/ 22 h 26"/>
                <a:gd name="T20" fmla="*/ 8 w 20"/>
                <a:gd name="T21" fmla="*/ 20 h 26"/>
                <a:gd name="T22" fmla="*/ 9 w 20"/>
                <a:gd name="T23" fmla="*/ 21 h 26"/>
                <a:gd name="T24" fmla="*/ 14 w 20"/>
                <a:gd name="T25" fmla="*/ 25 h 26"/>
                <a:gd name="T26" fmla="*/ 15 w 20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6">
                  <a:moveTo>
                    <a:pt x="15" y="17"/>
                  </a:moveTo>
                  <a:cubicBezTo>
                    <a:pt x="17" y="18"/>
                    <a:pt x="19" y="17"/>
                    <a:pt x="20" y="15"/>
                  </a:cubicBezTo>
                  <a:cubicBezTo>
                    <a:pt x="20" y="13"/>
                    <a:pt x="19" y="10"/>
                    <a:pt x="16" y="9"/>
                  </a:cubicBezTo>
                  <a:cubicBezTo>
                    <a:pt x="17" y="6"/>
                    <a:pt x="17" y="3"/>
                    <a:pt x="15" y="1"/>
                  </a:cubicBezTo>
                  <a:cubicBezTo>
                    <a:pt x="13" y="0"/>
                    <a:pt x="10" y="1"/>
                    <a:pt x="8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5" y="2"/>
                    <a:pt x="2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0" y="16"/>
                    <a:pt x="1" y="20"/>
                    <a:pt x="3" y="22"/>
                  </a:cubicBezTo>
                  <a:cubicBezTo>
                    <a:pt x="4" y="23"/>
                    <a:pt x="7" y="22"/>
                    <a:pt x="8" y="20"/>
                  </a:cubicBezTo>
                  <a:cubicBezTo>
                    <a:pt x="8" y="20"/>
                    <a:pt x="8" y="20"/>
                    <a:pt x="9" y="21"/>
                  </a:cubicBezTo>
                  <a:cubicBezTo>
                    <a:pt x="10" y="24"/>
                    <a:pt x="13" y="26"/>
                    <a:pt x="14" y="25"/>
                  </a:cubicBezTo>
                  <a:cubicBezTo>
                    <a:pt x="16" y="24"/>
                    <a:pt x="16" y="20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3" name="Freeform 311"/>
            <p:cNvSpPr/>
            <p:nvPr/>
          </p:nvSpPr>
          <p:spPr bwMode="auto">
            <a:xfrm>
              <a:off x="2149476" y="4652963"/>
              <a:ext cx="28575" cy="36513"/>
            </a:xfrm>
            <a:custGeom>
              <a:avLst/>
              <a:gdLst>
                <a:gd name="T0" fmla="*/ 15 w 21"/>
                <a:gd name="T1" fmla="*/ 17 h 26"/>
                <a:gd name="T2" fmla="*/ 20 w 21"/>
                <a:gd name="T3" fmla="*/ 15 h 26"/>
                <a:gd name="T4" fmla="*/ 17 w 21"/>
                <a:gd name="T5" fmla="*/ 9 h 26"/>
                <a:gd name="T6" fmla="*/ 16 w 21"/>
                <a:gd name="T7" fmla="*/ 2 h 26"/>
                <a:gd name="T8" fmla="*/ 9 w 21"/>
                <a:gd name="T9" fmla="*/ 5 h 26"/>
                <a:gd name="T10" fmla="*/ 8 w 21"/>
                <a:gd name="T11" fmla="*/ 4 h 26"/>
                <a:gd name="T12" fmla="*/ 1 w 21"/>
                <a:gd name="T13" fmla="*/ 5 h 26"/>
                <a:gd name="T14" fmla="*/ 3 w 21"/>
                <a:gd name="T15" fmla="*/ 12 h 26"/>
                <a:gd name="T16" fmla="*/ 3 w 21"/>
                <a:gd name="T17" fmla="*/ 13 h 26"/>
                <a:gd name="T18" fmla="*/ 3 w 21"/>
                <a:gd name="T19" fmla="*/ 22 h 26"/>
                <a:gd name="T20" fmla="*/ 9 w 21"/>
                <a:gd name="T21" fmla="*/ 20 h 26"/>
                <a:gd name="T22" fmla="*/ 9 w 21"/>
                <a:gd name="T23" fmla="*/ 21 h 26"/>
                <a:gd name="T24" fmla="*/ 15 w 21"/>
                <a:gd name="T25" fmla="*/ 25 h 26"/>
                <a:gd name="T26" fmla="*/ 15 w 21"/>
                <a:gd name="T2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6">
                  <a:moveTo>
                    <a:pt x="15" y="17"/>
                  </a:moveTo>
                  <a:cubicBezTo>
                    <a:pt x="18" y="18"/>
                    <a:pt x="20" y="17"/>
                    <a:pt x="20" y="15"/>
                  </a:cubicBezTo>
                  <a:cubicBezTo>
                    <a:pt x="21" y="13"/>
                    <a:pt x="19" y="10"/>
                    <a:pt x="17" y="9"/>
                  </a:cubicBezTo>
                  <a:cubicBezTo>
                    <a:pt x="18" y="6"/>
                    <a:pt x="17" y="3"/>
                    <a:pt x="16" y="2"/>
                  </a:cubicBezTo>
                  <a:cubicBezTo>
                    <a:pt x="14" y="0"/>
                    <a:pt x="11" y="2"/>
                    <a:pt x="9" y="5"/>
                  </a:cubicBezTo>
                  <a:cubicBezTo>
                    <a:pt x="9" y="5"/>
                    <a:pt x="9" y="5"/>
                    <a:pt x="8" y="4"/>
                  </a:cubicBezTo>
                  <a:cubicBezTo>
                    <a:pt x="6" y="2"/>
                    <a:pt x="3" y="3"/>
                    <a:pt x="1" y="5"/>
                  </a:cubicBezTo>
                  <a:cubicBezTo>
                    <a:pt x="0" y="7"/>
                    <a:pt x="1" y="10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1" y="17"/>
                    <a:pt x="1" y="20"/>
                    <a:pt x="3" y="22"/>
                  </a:cubicBezTo>
                  <a:cubicBezTo>
                    <a:pt x="5" y="23"/>
                    <a:pt x="7" y="22"/>
                    <a:pt x="9" y="20"/>
                  </a:cubicBezTo>
                  <a:cubicBezTo>
                    <a:pt x="9" y="20"/>
                    <a:pt x="9" y="21"/>
                    <a:pt x="9" y="21"/>
                  </a:cubicBezTo>
                  <a:cubicBezTo>
                    <a:pt x="11" y="24"/>
                    <a:pt x="13" y="26"/>
                    <a:pt x="15" y="25"/>
                  </a:cubicBezTo>
                  <a:cubicBezTo>
                    <a:pt x="16" y="24"/>
                    <a:pt x="17" y="21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4" name="Freeform 312"/>
            <p:cNvSpPr/>
            <p:nvPr/>
          </p:nvSpPr>
          <p:spPr bwMode="auto">
            <a:xfrm>
              <a:off x="963613" y="4557713"/>
              <a:ext cx="69850" cy="85725"/>
            </a:xfrm>
            <a:custGeom>
              <a:avLst/>
              <a:gdLst>
                <a:gd name="T0" fmla="*/ 37 w 50"/>
                <a:gd name="T1" fmla="*/ 41 h 63"/>
                <a:gd name="T2" fmla="*/ 49 w 50"/>
                <a:gd name="T3" fmla="*/ 35 h 63"/>
                <a:gd name="T4" fmla="*/ 40 w 50"/>
                <a:gd name="T5" fmla="*/ 22 h 63"/>
                <a:gd name="T6" fmla="*/ 37 w 50"/>
                <a:gd name="T7" fmla="*/ 3 h 63"/>
                <a:gd name="T8" fmla="*/ 21 w 50"/>
                <a:gd name="T9" fmla="*/ 11 h 63"/>
                <a:gd name="T10" fmla="*/ 20 w 50"/>
                <a:gd name="T11" fmla="*/ 10 h 63"/>
                <a:gd name="T12" fmla="*/ 3 w 50"/>
                <a:gd name="T13" fmla="*/ 12 h 63"/>
                <a:gd name="T14" fmla="*/ 7 w 50"/>
                <a:gd name="T15" fmla="*/ 29 h 63"/>
                <a:gd name="T16" fmla="*/ 5 w 50"/>
                <a:gd name="T17" fmla="*/ 32 h 63"/>
                <a:gd name="T18" fmla="*/ 7 w 50"/>
                <a:gd name="T19" fmla="*/ 52 h 63"/>
                <a:gd name="T20" fmla="*/ 20 w 50"/>
                <a:gd name="T21" fmla="*/ 47 h 63"/>
                <a:gd name="T22" fmla="*/ 21 w 50"/>
                <a:gd name="T23" fmla="*/ 50 h 63"/>
                <a:gd name="T24" fmla="*/ 35 w 50"/>
                <a:gd name="T25" fmla="*/ 60 h 63"/>
                <a:gd name="T26" fmla="*/ 37 w 50"/>
                <a:gd name="T2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3">
                  <a:moveTo>
                    <a:pt x="37" y="41"/>
                  </a:moveTo>
                  <a:cubicBezTo>
                    <a:pt x="42" y="43"/>
                    <a:pt x="47" y="40"/>
                    <a:pt x="49" y="35"/>
                  </a:cubicBezTo>
                  <a:cubicBezTo>
                    <a:pt x="50" y="30"/>
                    <a:pt x="46" y="24"/>
                    <a:pt x="40" y="22"/>
                  </a:cubicBezTo>
                  <a:cubicBezTo>
                    <a:pt x="42" y="14"/>
                    <a:pt x="41" y="6"/>
                    <a:pt x="37" y="3"/>
                  </a:cubicBezTo>
                  <a:cubicBezTo>
                    <a:pt x="32" y="0"/>
                    <a:pt x="25" y="3"/>
                    <a:pt x="21" y="11"/>
                  </a:cubicBezTo>
                  <a:cubicBezTo>
                    <a:pt x="20" y="11"/>
                    <a:pt x="20" y="11"/>
                    <a:pt x="20" y="10"/>
                  </a:cubicBezTo>
                  <a:cubicBezTo>
                    <a:pt x="13" y="5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39"/>
                    <a:pt x="2" y="49"/>
                    <a:pt x="7" y="52"/>
                  </a:cubicBezTo>
                  <a:cubicBezTo>
                    <a:pt x="11" y="55"/>
                    <a:pt x="16" y="53"/>
                    <a:pt x="20" y="47"/>
                  </a:cubicBezTo>
                  <a:cubicBezTo>
                    <a:pt x="21" y="48"/>
                    <a:pt x="21" y="49"/>
                    <a:pt x="21" y="50"/>
                  </a:cubicBezTo>
                  <a:cubicBezTo>
                    <a:pt x="25" y="59"/>
                    <a:pt x="31" y="63"/>
                    <a:pt x="35" y="60"/>
                  </a:cubicBezTo>
                  <a:cubicBezTo>
                    <a:pt x="39" y="58"/>
                    <a:pt x="40" y="49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5" name="Freeform 313"/>
            <p:cNvSpPr/>
            <p:nvPr/>
          </p:nvSpPr>
          <p:spPr bwMode="auto">
            <a:xfrm>
              <a:off x="1716088" y="4224338"/>
              <a:ext cx="68263" cy="87313"/>
            </a:xfrm>
            <a:custGeom>
              <a:avLst/>
              <a:gdLst>
                <a:gd name="T0" fmla="*/ 37 w 50"/>
                <a:gd name="T1" fmla="*/ 42 h 64"/>
                <a:gd name="T2" fmla="*/ 49 w 50"/>
                <a:gd name="T3" fmla="*/ 36 h 64"/>
                <a:gd name="T4" fmla="*/ 40 w 50"/>
                <a:gd name="T5" fmla="*/ 22 h 64"/>
                <a:gd name="T6" fmla="*/ 37 w 50"/>
                <a:gd name="T7" fmla="*/ 4 h 64"/>
                <a:gd name="T8" fmla="*/ 20 w 50"/>
                <a:gd name="T9" fmla="*/ 11 h 64"/>
                <a:gd name="T10" fmla="*/ 20 w 50"/>
                <a:gd name="T11" fmla="*/ 11 h 64"/>
                <a:gd name="T12" fmla="*/ 3 w 50"/>
                <a:gd name="T13" fmla="*/ 12 h 64"/>
                <a:gd name="T14" fmla="*/ 7 w 50"/>
                <a:gd name="T15" fmla="*/ 29 h 64"/>
                <a:gd name="T16" fmla="*/ 5 w 50"/>
                <a:gd name="T17" fmla="*/ 32 h 64"/>
                <a:gd name="T18" fmla="*/ 7 w 50"/>
                <a:gd name="T19" fmla="*/ 52 h 64"/>
                <a:gd name="T20" fmla="*/ 20 w 50"/>
                <a:gd name="T21" fmla="*/ 48 h 64"/>
                <a:gd name="T22" fmla="*/ 21 w 50"/>
                <a:gd name="T23" fmla="*/ 51 h 64"/>
                <a:gd name="T24" fmla="*/ 35 w 50"/>
                <a:gd name="T25" fmla="*/ 61 h 64"/>
                <a:gd name="T26" fmla="*/ 37 w 50"/>
                <a:gd name="T2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64">
                  <a:moveTo>
                    <a:pt x="37" y="42"/>
                  </a:moveTo>
                  <a:cubicBezTo>
                    <a:pt x="42" y="43"/>
                    <a:pt x="47" y="40"/>
                    <a:pt x="49" y="36"/>
                  </a:cubicBezTo>
                  <a:cubicBezTo>
                    <a:pt x="50" y="31"/>
                    <a:pt x="46" y="25"/>
                    <a:pt x="40" y="22"/>
                  </a:cubicBezTo>
                  <a:cubicBezTo>
                    <a:pt x="42" y="15"/>
                    <a:pt x="41" y="7"/>
                    <a:pt x="37" y="4"/>
                  </a:cubicBezTo>
                  <a:cubicBezTo>
                    <a:pt x="32" y="0"/>
                    <a:pt x="25" y="3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3" y="6"/>
                    <a:pt x="6" y="6"/>
                    <a:pt x="3" y="12"/>
                  </a:cubicBezTo>
                  <a:cubicBezTo>
                    <a:pt x="0" y="17"/>
                    <a:pt x="2" y="24"/>
                    <a:pt x="7" y="29"/>
                  </a:cubicBezTo>
                  <a:cubicBezTo>
                    <a:pt x="7" y="30"/>
                    <a:pt x="6" y="31"/>
                    <a:pt x="5" y="32"/>
                  </a:cubicBezTo>
                  <a:cubicBezTo>
                    <a:pt x="2" y="40"/>
                    <a:pt x="2" y="49"/>
                    <a:pt x="7" y="52"/>
                  </a:cubicBezTo>
                  <a:cubicBezTo>
                    <a:pt x="11" y="55"/>
                    <a:pt x="16" y="53"/>
                    <a:pt x="20" y="48"/>
                  </a:cubicBezTo>
                  <a:cubicBezTo>
                    <a:pt x="21" y="49"/>
                    <a:pt x="21" y="50"/>
                    <a:pt x="21" y="51"/>
                  </a:cubicBezTo>
                  <a:cubicBezTo>
                    <a:pt x="25" y="59"/>
                    <a:pt x="31" y="64"/>
                    <a:pt x="35" y="61"/>
                  </a:cubicBezTo>
                  <a:cubicBezTo>
                    <a:pt x="39" y="58"/>
                    <a:pt x="39" y="50"/>
                    <a:pt x="37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6" name="Freeform 314"/>
            <p:cNvSpPr/>
            <p:nvPr/>
          </p:nvSpPr>
          <p:spPr bwMode="auto">
            <a:xfrm>
              <a:off x="1751013" y="4249738"/>
              <a:ext cx="87313" cy="106363"/>
            </a:xfrm>
            <a:custGeom>
              <a:avLst/>
              <a:gdLst>
                <a:gd name="T0" fmla="*/ 50 w 64"/>
                <a:gd name="T1" fmla="*/ 50 h 78"/>
                <a:gd name="T2" fmla="*/ 63 w 64"/>
                <a:gd name="T3" fmla="*/ 38 h 78"/>
                <a:gd name="T4" fmla="*/ 50 w 64"/>
                <a:gd name="T5" fmla="*/ 24 h 78"/>
                <a:gd name="T6" fmla="*/ 42 w 64"/>
                <a:gd name="T7" fmla="*/ 3 h 78"/>
                <a:gd name="T8" fmla="*/ 24 w 64"/>
                <a:gd name="T9" fmla="*/ 18 h 78"/>
                <a:gd name="T10" fmla="*/ 22 w 64"/>
                <a:gd name="T11" fmla="*/ 17 h 78"/>
                <a:gd name="T12" fmla="*/ 2 w 64"/>
                <a:gd name="T13" fmla="*/ 25 h 78"/>
                <a:gd name="T14" fmla="*/ 11 w 64"/>
                <a:gd name="T15" fmla="*/ 44 h 78"/>
                <a:gd name="T16" fmla="*/ 10 w 64"/>
                <a:gd name="T17" fmla="*/ 48 h 78"/>
                <a:gd name="T18" fmla="*/ 16 w 64"/>
                <a:gd name="T19" fmla="*/ 73 h 78"/>
                <a:gd name="T20" fmla="*/ 31 w 64"/>
                <a:gd name="T21" fmla="*/ 62 h 78"/>
                <a:gd name="T22" fmla="*/ 33 w 64"/>
                <a:gd name="T23" fmla="*/ 66 h 78"/>
                <a:gd name="T24" fmla="*/ 52 w 64"/>
                <a:gd name="T25" fmla="*/ 73 h 78"/>
                <a:gd name="T26" fmla="*/ 50 w 64"/>
                <a:gd name="T27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78">
                  <a:moveTo>
                    <a:pt x="50" y="50"/>
                  </a:moveTo>
                  <a:cubicBezTo>
                    <a:pt x="57" y="49"/>
                    <a:pt x="63" y="44"/>
                    <a:pt x="63" y="38"/>
                  </a:cubicBezTo>
                  <a:cubicBezTo>
                    <a:pt x="64" y="31"/>
                    <a:pt x="58" y="25"/>
                    <a:pt x="50" y="24"/>
                  </a:cubicBezTo>
                  <a:cubicBezTo>
                    <a:pt x="51" y="14"/>
                    <a:pt x="48" y="5"/>
                    <a:pt x="42" y="3"/>
                  </a:cubicBezTo>
                  <a:cubicBezTo>
                    <a:pt x="35" y="0"/>
                    <a:pt x="27" y="7"/>
                    <a:pt x="24" y="18"/>
                  </a:cubicBezTo>
                  <a:cubicBezTo>
                    <a:pt x="23" y="18"/>
                    <a:pt x="23" y="18"/>
                    <a:pt x="22" y="17"/>
                  </a:cubicBezTo>
                  <a:cubicBezTo>
                    <a:pt x="13" y="14"/>
                    <a:pt x="4" y="17"/>
                    <a:pt x="2" y="25"/>
                  </a:cubicBezTo>
                  <a:cubicBezTo>
                    <a:pt x="0" y="32"/>
                    <a:pt x="4" y="40"/>
                    <a:pt x="11" y="44"/>
                  </a:cubicBezTo>
                  <a:cubicBezTo>
                    <a:pt x="11" y="45"/>
                    <a:pt x="10" y="47"/>
                    <a:pt x="10" y="48"/>
                  </a:cubicBezTo>
                  <a:cubicBezTo>
                    <a:pt x="7" y="59"/>
                    <a:pt x="10" y="70"/>
                    <a:pt x="16" y="73"/>
                  </a:cubicBezTo>
                  <a:cubicBezTo>
                    <a:pt x="22" y="75"/>
                    <a:pt x="28" y="70"/>
                    <a:pt x="31" y="62"/>
                  </a:cubicBezTo>
                  <a:cubicBezTo>
                    <a:pt x="32" y="63"/>
                    <a:pt x="33" y="65"/>
                    <a:pt x="33" y="66"/>
                  </a:cubicBezTo>
                  <a:cubicBezTo>
                    <a:pt x="39" y="75"/>
                    <a:pt x="48" y="78"/>
                    <a:pt x="52" y="73"/>
                  </a:cubicBezTo>
                  <a:cubicBezTo>
                    <a:pt x="56" y="69"/>
                    <a:pt x="55" y="58"/>
                    <a:pt x="50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7" name="Freeform 315"/>
            <p:cNvSpPr>
              <a:spLocks noEditPoints="1"/>
            </p:cNvSpPr>
            <p:nvPr/>
          </p:nvSpPr>
          <p:spPr bwMode="auto">
            <a:xfrm>
              <a:off x="1295401" y="4700588"/>
              <a:ext cx="130175" cy="168275"/>
            </a:xfrm>
            <a:custGeom>
              <a:avLst/>
              <a:gdLst>
                <a:gd name="T0" fmla="*/ 76 w 95"/>
                <a:gd name="T1" fmla="*/ 43 h 123"/>
                <a:gd name="T2" fmla="*/ 71 w 95"/>
                <a:gd name="T3" fmla="*/ 7 h 123"/>
                <a:gd name="T4" fmla="*/ 39 w 95"/>
                <a:gd name="T5" fmla="*/ 22 h 123"/>
                <a:gd name="T6" fmla="*/ 37 w 95"/>
                <a:gd name="T7" fmla="*/ 21 h 123"/>
                <a:gd name="T8" fmla="*/ 5 w 95"/>
                <a:gd name="T9" fmla="*/ 24 h 123"/>
                <a:gd name="T10" fmla="*/ 13 w 95"/>
                <a:gd name="T11" fmla="*/ 56 h 123"/>
                <a:gd name="T12" fmla="*/ 10 w 95"/>
                <a:gd name="T13" fmla="*/ 62 h 123"/>
                <a:gd name="T14" fmla="*/ 12 w 95"/>
                <a:gd name="T15" fmla="*/ 101 h 123"/>
                <a:gd name="T16" fmla="*/ 38 w 95"/>
                <a:gd name="T17" fmla="*/ 92 h 123"/>
                <a:gd name="T18" fmla="*/ 40 w 95"/>
                <a:gd name="T19" fmla="*/ 98 h 123"/>
                <a:gd name="T20" fmla="*/ 66 w 95"/>
                <a:gd name="T21" fmla="*/ 117 h 123"/>
                <a:gd name="T22" fmla="*/ 70 w 95"/>
                <a:gd name="T23" fmla="*/ 81 h 123"/>
                <a:gd name="T24" fmla="*/ 93 w 95"/>
                <a:gd name="T25" fmla="*/ 69 h 123"/>
                <a:gd name="T26" fmla="*/ 76 w 95"/>
                <a:gd name="T27" fmla="*/ 43 h 123"/>
                <a:gd name="T28" fmla="*/ 34 w 95"/>
                <a:gd name="T29" fmla="*/ 66 h 123"/>
                <a:gd name="T30" fmla="*/ 61 w 95"/>
                <a:gd name="T31" fmla="*/ 58 h 123"/>
                <a:gd name="T32" fmla="*/ 34 w 95"/>
                <a:gd name="T33" fmla="*/ 6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23">
                  <a:moveTo>
                    <a:pt x="76" y="43"/>
                  </a:moveTo>
                  <a:cubicBezTo>
                    <a:pt x="81" y="28"/>
                    <a:pt x="79" y="14"/>
                    <a:pt x="71" y="7"/>
                  </a:cubicBezTo>
                  <a:cubicBezTo>
                    <a:pt x="61" y="0"/>
                    <a:pt x="47" y="7"/>
                    <a:pt x="39" y="22"/>
                  </a:cubicBezTo>
                  <a:cubicBezTo>
                    <a:pt x="38" y="22"/>
                    <a:pt x="38" y="21"/>
                    <a:pt x="37" y="21"/>
                  </a:cubicBezTo>
                  <a:cubicBezTo>
                    <a:pt x="25" y="12"/>
                    <a:pt x="10" y="13"/>
                    <a:pt x="5" y="24"/>
                  </a:cubicBezTo>
                  <a:cubicBezTo>
                    <a:pt x="0" y="33"/>
                    <a:pt x="4" y="47"/>
                    <a:pt x="13" y="56"/>
                  </a:cubicBezTo>
                  <a:cubicBezTo>
                    <a:pt x="12" y="58"/>
                    <a:pt x="11" y="60"/>
                    <a:pt x="10" y="62"/>
                  </a:cubicBezTo>
                  <a:cubicBezTo>
                    <a:pt x="2" y="77"/>
                    <a:pt x="4" y="95"/>
                    <a:pt x="12" y="101"/>
                  </a:cubicBezTo>
                  <a:cubicBezTo>
                    <a:pt x="20" y="107"/>
                    <a:pt x="31" y="103"/>
                    <a:pt x="38" y="92"/>
                  </a:cubicBezTo>
                  <a:cubicBezTo>
                    <a:pt x="39" y="94"/>
                    <a:pt x="39" y="96"/>
                    <a:pt x="40" y="98"/>
                  </a:cubicBezTo>
                  <a:cubicBezTo>
                    <a:pt x="47" y="114"/>
                    <a:pt x="58" y="123"/>
                    <a:pt x="66" y="117"/>
                  </a:cubicBezTo>
                  <a:cubicBezTo>
                    <a:pt x="74" y="112"/>
                    <a:pt x="75" y="96"/>
                    <a:pt x="70" y="81"/>
                  </a:cubicBezTo>
                  <a:cubicBezTo>
                    <a:pt x="81" y="83"/>
                    <a:pt x="90" y="78"/>
                    <a:pt x="93" y="69"/>
                  </a:cubicBezTo>
                  <a:cubicBezTo>
                    <a:pt x="95" y="59"/>
                    <a:pt x="88" y="48"/>
                    <a:pt x="76" y="43"/>
                  </a:cubicBezTo>
                  <a:close/>
                  <a:moveTo>
                    <a:pt x="34" y="66"/>
                  </a:moveTo>
                  <a:cubicBezTo>
                    <a:pt x="23" y="41"/>
                    <a:pt x="61" y="29"/>
                    <a:pt x="61" y="58"/>
                  </a:cubicBezTo>
                  <a:cubicBezTo>
                    <a:pt x="61" y="75"/>
                    <a:pt x="40" y="81"/>
                    <a:pt x="34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8" name="Freeform 316"/>
            <p:cNvSpPr>
              <a:spLocks noEditPoints="1"/>
            </p:cNvSpPr>
            <p:nvPr/>
          </p:nvSpPr>
          <p:spPr bwMode="auto">
            <a:xfrm>
              <a:off x="1630363" y="4652963"/>
              <a:ext cx="133350" cy="160338"/>
            </a:xfrm>
            <a:custGeom>
              <a:avLst/>
              <a:gdLst>
                <a:gd name="T0" fmla="*/ 97 w 97"/>
                <a:gd name="T1" fmla="*/ 50 h 117"/>
                <a:gd name="T2" fmla="*/ 74 w 97"/>
                <a:gd name="T3" fmla="*/ 33 h 117"/>
                <a:gd name="T4" fmla="*/ 58 w 97"/>
                <a:gd name="T5" fmla="*/ 2 h 117"/>
                <a:gd name="T6" fmla="*/ 33 w 97"/>
                <a:gd name="T7" fmla="*/ 30 h 117"/>
                <a:gd name="T8" fmla="*/ 31 w 97"/>
                <a:gd name="T9" fmla="*/ 29 h 117"/>
                <a:gd name="T10" fmla="*/ 1 w 97"/>
                <a:gd name="T11" fmla="*/ 46 h 117"/>
                <a:gd name="T12" fmla="*/ 19 w 97"/>
                <a:gd name="T13" fmla="*/ 73 h 117"/>
                <a:gd name="T14" fmla="*/ 17 w 97"/>
                <a:gd name="T15" fmla="*/ 80 h 117"/>
                <a:gd name="T16" fmla="*/ 31 w 97"/>
                <a:gd name="T17" fmla="*/ 115 h 117"/>
                <a:gd name="T18" fmla="*/ 53 w 97"/>
                <a:gd name="T19" fmla="*/ 95 h 117"/>
                <a:gd name="T20" fmla="*/ 56 w 97"/>
                <a:gd name="T21" fmla="*/ 100 h 117"/>
                <a:gd name="T22" fmla="*/ 86 w 97"/>
                <a:gd name="T23" fmla="*/ 107 h 117"/>
                <a:gd name="T24" fmla="*/ 79 w 97"/>
                <a:gd name="T25" fmla="*/ 71 h 117"/>
                <a:gd name="T26" fmla="*/ 97 w 97"/>
                <a:gd name="T27" fmla="*/ 50 h 117"/>
                <a:gd name="T28" fmla="*/ 41 w 97"/>
                <a:gd name="T29" fmla="*/ 73 h 117"/>
                <a:gd name="T30" fmla="*/ 64 w 97"/>
                <a:gd name="T31" fmla="*/ 54 h 117"/>
                <a:gd name="T32" fmla="*/ 41 w 97"/>
                <a:gd name="T33" fmla="*/ 7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17">
                  <a:moveTo>
                    <a:pt x="97" y="50"/>
                  </a:moveTo>
                  <a:cubicBezTo>
                    <a:pt x="96" y="40"/>
                    <a:pt x="86" y="33"/>
                    <a:pt x="74" y="33"/>
                  </a:cubicBezTo>
                  <a:cubicBezTo>
                    <a:pt x="74" y="17"/>
                    <a:pt x="68" y="4"/>
                    <a:pt x="58" y="2"/>
                  </a:cubicBezTo>
                  <a:cubicBezTo>
                    <a:pt x="47" y="0"/>
                    <a:pt x="36" y="12"/>
                    <a:pt x="33" y="30"/>
                  </a:cubicBezTo>
                  <a:cubicBezTo>
                    <a:pt x="32" y="30"/>
                    <a:pt x="32" y="30"/>
                    <a:pt x="31" y="29"/>
                  </a:cubicBezTo>
                  <a:cubicBezTo>
                    <a:pt x="16" y="26"/>
                    <a:pt x="3" y="34"/>
                    <a:pt x="1" y="46"/>
                  </a:cubicBezTo>
                  <a:cubicBezTo>
                    <a:pt x="0" y="57"/>
                    <a:pt x="7" y="68"/>
                    <a:pt x="19" y="73"/>
                  </a:cubicBezTo>
                  <a:cubicBezTo>
                    <a:pt x="18" y="75"/>
                    <a:pt x="18" y="77"/>
                    <a:pt x="17" y="80"/>
                  </a:cubicBezTo>
                  <a:cubicBezTo>
                    <a:pt x="15" y="97"/>
                    <a:pt x="21" y="113"/>
                    <a:pt x="31" y="115"/>
                  </a:cubicBezTo>
                  <a:cubicBezTo>
                    <a:pt x="40" y="117"/>
                    <a:pt x="49" y="109"/>
                    <a:pt x="53" y="95"/>
                  </a:cubicBezTo>
                  <a:cubicBezTo>
                    <a:pt x="54" y="97"/>
                    <a:pt x="55" y="99"/>
                    <a:pt x="56" y="100"/>
                  </a:cubicBezTo>
                  <a:cubicBezTo>
                    <a:pt x="67" y="112"/>
                    <a:pt x="80" y="115"/>
                    <a:pt x="86" y="107"/>
                  </a:cubicBezTo>
                  <a:cubicBezTo>
                    <a:pt x="92" y="99"/>
                    <a:pt x="88" y="83"/>
                    <a:pt x="79" y="71"/>
                  </a:cubicBezTo>
                  <a:cubicBezTo>
                    <a:pt x="89" y="68"/>
                    <a:pt x="97" y="60"/>
                    <a:pt x="97" y="50"/>
                  </a:cubicBezTo>
                  <a:close/>
                  <a:moveTo>
                    <a:pt x="41" y="73"/>
                  </a:moveTo>
                  <a:cubicBezTo>
                    <a:pt x="24" y="54"/>
                    <a:pt x="55" y="27"/>
                    <a:pt x="64" y="54"/>
                  </a:cubicBezTo>
                  <a:cubicBezTo>
                    <a:pt x="69" y="70"/>
                    <a:pt x="51" y="84"/>
                    <a:pt x="41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9" name="Freeform 317"/>
            <p:cNvSpPr>
              <a:spLocks noEditPoints="1"/>
            </p:cNvSpPr>
            <p:nvPr/>
          </p:nvSpPr>
          <p:spPr bwMode="auto">
            <a:xfrm>
              <a:off x="2343151" y="4781551"/>
              <a:ext cx="122238" cy="157163"/>
            </a:xfrm>
            <a:custGeom>
              <a:avLst/>
              <a:gdLst>
                <a:gd name="T0" fmla="*/ 72 w 89"/>
                <a:gd name="T1" fmla="*/ 42 h 115"/>
                <a:gd name="T2" fmla="*/ 69 w 89"/>
                <a:gd name="T3" fmla="*/ 7 h 115"/>
                <a:gd name="T4" fmla="*/ 38 w 89"/>
                <a:gd name="T5" fmla="*/ 18 h 115"/>
                <a:gd name="T6" fmla="*/ 36 w 89"/>
                <a:gd name="T7" fmla="*/ 17 h 115"/>
                <a:gd name="T8" fmla="*/ 5 w 89"/>
                <a:gd name="T9" fmla="*/ 17 h 115"/>
                <a:gd name="T10" fmla="*/ 11 w 89"/>
                <a:gd name="T11" fmla="*/ 48 h 115"/>
                <a:gd name="T12" fmla="*/ 8 w 89"/>
                <a:gd name="T13" fmla="*/ 53 h 115"/>
                <a:gd name="T14" fmla="*/ 8 w 89"/>
                <a:gd name="T15" fmla="*/ 91 h 115"/>
                <a:gd name="T16" fmla="*/ 33 w 89"/>
                <a:gd name="T17" fmla="*/ 85 h 115"/>
                <a:gd name="T18" fmla="*/ 34 w 89"/>
                <a:gd name="T19" fmla="*/ 91 h 115"/>
                <a:gd name="T20" fmla="*/ 58 w 89"/>
                <a:gd name="T21" fmla="*/ 111 h 115"/>
                <a:gd name="T22" fmla="*/ 63 w 89"/>
                <a:gd name="T23" fmla="*/ 77 h 115"/>
                <a:gd name="T24" fmla="*/ 86 w 89"/>
                <a:gd name="T25" fmla="*/ 68 h 115"/>
                <a:gd name="T26" fmla="*/ 72 w 89"/>
                <a:gd name="T27" fmla="*/ 42 h 115"/>
                <a:gd name="T28" fmla="*/ 30 w 89"/>
                <a:gd name="T29" fmla="*/ 59 h 115"/>
                <a:gd name="T30" fmla="*/ 56 w 89"/>
                <a:gd name="T31" fmla="*/ 54 h 115"/>
                <a:gd name="T32" fmla="*/ 30 w 89"/>
                <a:gd name="T33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15">
                  <a:moveTo>
                    <a:pt x="72" y="42"/>
                  </a:moveTo>
                  <a:cubicBezTo>
                    <a:pt x="77" y="28"/>
                    <a:pt x="76" y="14"/>
                    <a:pt x="69" y="7"/>
                  </a:cubicBezTo>
                  <a:cubicBezTo>
                    <a:pt x="60" y="0"/>
                    <a:pt x="47" y="5"/>
                    <a:pt x="38" y="18"/>
                  </a:cubicBezTo>
                  <a:cubicBezTo>
                    <a:pt x="37" y="18"/>
                    <a:pt x="37" y="17"/>
                    <a:pt x="36" y="17"/>
                  </a:cubicBezTo>
                  <a:cubicBezTo>
                    <a:pt x="25" y="7"/>
                    <a:pt x="11" y="7"/>
                    <a:pt x="5" y="17"/>
                  </a:cubicBezTo>
                  <a:cubicBezTo>
                    <a:pt x="0" y="25"/>
                    <a:pt x="3" y="38"/>
                    <a:pt x="11" y="48"/>
                  </a:cubicBezTo>
                  <a:cubicBezTo>
                    <a:pt x="10" y="50"/>
                    <a:pt x="9" y="52"/>
                    <a:pt x="8" y="53"/>
                  </a:cubicBezTo>
                  <a:cubicBezTo>
                    <a:pt x="0" y="67"/>
                    <a:pt x="0" y="84"/>
                    <a:pt x="8" y="91"/>
                  </a:cubicBezTo>
                  <a:cubicBezTo>
                    <a:pt x="15" y="97"/>
                    <a:pt x="25" y="94"/>
                    <a:pt x="33" y="85"/>
                  </a:cubicBezTo>
                  <a:cubicBezTo>
                    <a:pt x="33" y="87"/>
                    <a:pt x="34" y="89"/>
                    <a:pt x="34" y="91"/>
                  </a:cubicBezTo>
                  <a:cubicBezTo>
                    <a:pt x="40" y="106"/>
                    <a:pt x="50" y="115"/>
                    <a:pt x="58" y="111"/>
                  </a:cubicBezTo>
                  <a:cubicBezTo>
                    <a:pt x="65" y="107"/>
                    <a:pt x="68" y="92"/>
                    <a:pt x="63" y="77"/>
                  </a:cubicBezTo>
                  <a:cubicBezTo>
                    <a:pt x="74" y="80"/>
                    <a:pt x="83" y="76"/>
                    <a:pt x="86" y="68"/>
                  </a:cubicBezTo>
                  <a:cubicBezTo>
                    <a:pt x="89" y="59"/>
                    <a:pt x="83" y="48"/>
                    <a:pt x="72" y="42"/>
                  </a:cubicBezTo>
                  <a:close/>
                  <a:moveTo>
                    <a:pt x="30" y="59"/>
                  </a:moveTo>
                  <a:cubicBezTo>
                    <a:pt x="22" y="35"/>
                    <a:pt x="58" y="27"/>
                    <a:pt x="56" y="54"/>
                  </a:cubicBezTo>
                  <a:cubicBezTo>
                    <a:pt x="55" y="71"/>
                    <a:pt x="35" y="74"/>
                    <a:pt x="30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0" name="Freeform 318"/>
            <p:cNvSpPr/>
            <p:nvPr/>
          </p:nvSpPr>
          <p:spPr bwMode="auto">
            <a:xfrm>
              <a:off x="622301" y="5100638"/>
              <a:ext cx="66675" cy="74613"/>
            </a:xfrm>
            <a:custGeom>
              <a:avLst/>
              <a:gdLst>
                <a:gd name="T0" fmla="*/ 30 w 49"/>
                <a:gd name="T1" fmla="*/ 11 h 54"/>
                <a:gd name="T2" fmla="*/ 11 w 49"/>
                <a:gd name="T3" fmla="*/ 6 h 54"/>
                <a:gd name="T4" fmla="*/ 2 w 49"/>
                <a:gd name="T5" fmla="*/ 28 h 54"/>
                <a:gd name="T6" fmla="*/ 19 w 49"/>
                <a:gd name="T7" fmla="*/ 44 h 54"/>
                <a:gd name="T8" fmla="*/ 45 w 49"/>
                <a:gd name="T9" fmla="*/ 47 h 54"/>
                <a:gd name="T10" fmla="*/ 45 w 49"/>
                <a:gd name="T11" fmla="*/ 21 h 54"/>
                <a:gd name="T12" fmla="*/ 35 w 49"/>
                <a:gd name="T13" fmla="*/ 15 h 54"/>
                <a:gd name="T14" fmla="*/ 30 w 49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54">
                  <a:moveTo>
                    <a:pt x="30" y="11"/>
                  </a:moveTo>
                  <a:cubicBezTo>
                    <a:pt x="24" y="6"/>
                    <a:pt x="16" y="0"/>
                    <a:pt x="11" y="6"/>
                  </a:cubicBezTo>
                  <a:cubicBezTo>
                    <a:pt x="0" y="20"/>
                    <a:pt x="2" y="4"/>
                    <a:pt x="2" y="28"/>
                  </a:cubicBezTo>
                  <a:cubicBezTo>
                    <a:pt x="3" y="36"/>
                    <a:pt x="6" y="40"/>
                    <a:pt x="19" y="44"/>
                  </a:cubicBezTo>
                  <a:cubicBezTo>
                    <a:pt x="34" y="50"/>
                    <a:pt x="39" y="54"/>
                    <a:pt x="45" y="47"/>
                  </a:cubicBezTo>
                  <a:cubicBezTo>
                    <a:pt x="49" y="42"/>
                    <a:pt x="48" y="25"/>
                    <a:pt x="45" y="21"/>
                  </a:cubicBezTo>
                  <a:cubicBezTo>
                    <a:pt x="40" y="15"/>
                    <a:pt x="40" y="18"/>
                    <a:pt x="35" y="15"/>
                  </a:cubicBezTo>
                  <a:cubicBezTo>
                    <a:pt x="34" y="14"/>
                    <a:pt x="32" y="12"/>
                    <a:pt x="3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1" name="Freeform 319"/>
            <p:cNvSpPr/>
            <p:nvPr/>
          </p:nvSpPr>
          <p:spPr bwMode="auto">
            <a:xfrm>
              <a:off x="641351" y="4821238"/>
              <a:ext cx="80963" cy="88900"/>
            </a:xfrm>
            <a:custGeom>
              <a:avLst/>
              <a:gdLst>
                <a:gd name="T0" fmla="*/ 51 w 59"/>
                <a:gd name="T1" fmla="*/ 8 h 65"/>
                <a:gd name="T2" fmla="*/ 55 w 59"/>
                <a:gd name="T3" fmla="*/ 12 h 65"/>
                <a:gd name="T4" fmla="*/ 58 w 59"/>
                <a:gd name="T5" fmla="*/ 44 h 65"/>
                <a:gd name="T6" fmla="*/ 38 w 59"/>
                <a:gd name="T7" fmla="*/ 59 h 65"/>
                <a:gd name="T8" fmla="*/ 0 w 59"/>
                <a:gd name="T9" fmla="*/ 50 h 65"/>
                <a:gd name="T10" fmla="*/ 25 w 59"/>
                <a:gd name="T11" fmla="*/ 37 h 65"/>
                <a:gd name="T12" fmla="*/ 35 w 59"/>
                <a:gd name="T13" fmla="*/ 7 h 65"/>
                <a:gd name="T14" fmla="*/ 51 w 59"/>
                <a:gd name="T15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65">
                  <a:moveTo>
                    <a:pt x="51" y="8"/>
                  </a:moveTo>
                  <a:cubicBezTo>
                    <a:pt x="53" y="10"/>
                    <a:pt x="54" y="11"/>
                    <a:pt x="55" y="12"/>
                  </a:cubicBezTo>
                  <a:cubicBezTo>
                    <a:pt x="59" y="20"/>
                    <a:pt x="58" y="35"/>
                    <a:pt x="58" y="44"/>
                  </a:cubicBezTo>
                  <a:cubicBezTo>
                    <a:pt x="58" y="48"/>
                    <a:pt x="41" y="58"/>
                    <a:pt x="38" y="59"/>
                  </a:cubicBezTo>
                  <a:cubicBezTo>
                    <a:pt x="24" y="65"/>
                    <a:pt x="13" y="55"/>
                    <a:pt x="0" y="50"/>
                  </a:cubicBezTo>
                  <a:cubicBezTo>
                    <a:pt x="2" y="51"/>
                    <a:pt x="22" y="39"/>
                    <a:pt x="25" y="37"/>
                  </a:cubicBezTo>
                  <a:cubicBezTo>
                    <a:pt x="35" y="29"/>
                    <a:pt x="35" y="21"/>
                    <a:pt x="35" y="7"/>
                  </a:cubicBezTo>
                  <a:cubicBezTo>
                    <a:pt x="34" y="0"/>
                    <a:pt x="45" y="4"/>
                    <a:pt x="5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2" name="Freeform 320"/>
            <p:cNvSpPr/>
            <p:nvPr/>
          </p:nvSpPr>
          <p:spPr bwMode="auto">
            <a:xfrm>
              <a:off x="1573213" y="4341813"/>
              <a:ext cx="111125" cy="131763"/>
            </a:xfrm>
            <a:custGeom>
              <a:avLst/>
              <a:gdLst>
                <a:gd name="T0" fmla="*/ 31 w 81"/>
                <a:gd name="T1" fmla="*/ 15 h 96"/>
                <a:gd name="T2" fmla="*/ 17 w 81"/>
                <a:gd name="T3" fmla="*/ 96 h 96"/>
                <a:gd name="T4" fmla="*/ 45 w 81"/>
                <a:gd name="T5" fmla="*/ 76 h 96"/>
                <a:gd name="T6" fmla="*/ 51 w 81"/>
                <a:gd name="T7" fmla="*/ 57 h 96"/>
                <a:gd name="T8" fmla="*/ 65 w 81"/>
                <a:gd name="T9" fmla="*/ 41 h 96"/>
                <a:gd name="T10" fmla="*/ 72 w 81"/>
                <a:gd name="T11" fmla="*/ 16 h 96"/>
                <a:gd name="T12" fmla="*/ 77 w 81"/>
                <a:gd name="T13" fmla="*/ 0 h 96"/>
                <a:gd name="T14" fmla="*/ 31 w 81"/>
                <a:gd name="T15" fmla="*/ 1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6">
                  <a:moveTo>
                    <a:pt x="31" y="15"/>
                  </a:moveTo>
                  <a:cubicBezTo>
                    <a:pt x="0" y="26"/>
                    <a:pt x="45" y="93"/>
                    <a:pt x="17" y="96"/>
                  </a:cubicBezTo>
                  <a:cubicBezTo>
                    <a:pt x="30" y="94"/>
                    <a:pt x="39" y="90"/>
                    <a:pt x="45" y="76"/>
                  </a:cubicBezTo>
                  <a:cubicBezTo>
                    <a:pt x="47" y="70"/>
                    <a:pt x="47" y="63"/>
                    <a:pt x="51" y="57"/>
                  </a:cubicBezTo>
                  <a:cubicBezTo>
                    <a:pt x="56" y="51"/>
                    <a:pt x="62" y="48"/>
                    <a:pt x="65" y="41"/>
                  </a:cubicBezTo>
                  <a:cubicBezTo>
                    <a:pt x="69" y="34"/>
                    <a:pt x="69" y="24"/>
                    <a:pt x="72" y="16"/>
                  </a:cubicBezTo>
                  <a:cubicBezTo>
                    <a:pt x="75" y="10"/>
                    <a:pt x="79" y="8"/>
                    <a:pt x="77" y="0"/>
                  </a:cubicBezTo>
                  <a:cubicBezTo>
                    <a:pt x="81" y="19"/>
                    <a:pt x="38" y="12"/>
                    <a:pt x="3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3" name="Freeform 321"/>
            <p:cNvSpPr/>
            <p:nvPr/>
          </p:nvSpPr>
          <p:spPr bwMode="auto">
            <a:xfrm>
              <a:off x="1073151" y="5040313"/>
              <a:ext cx="92075" cy="90488"/>
            </a:xfrm>
            <a:custGeom>
              <a:avLst/>
              <a:gdLst>
                <a:gd name="T0" fmla="*/ 28 w 68"/>
                <a:gd name="T1" fmla="*/ 2 h 66"/>
                <a:gd name="T2" fmla="*/ 0 w 68"/>
                <a:gd name="T3" fmla="*/ 59 h 66"/>
                <a:gd name="T4" fmla="*/ 26 w 68"/>
                <a:gd name="T5" fmla="*/ 53 h 66"/>
                <a:gd name="T6" fmla="*/ 36 w 68"/>
                <a:gd name="T7" fmla="*/ 41 h 66"/>
                <a:gd name="T8" fmla="*/ 50 w 68"/>
                <a:gd name="T9" fmla="*/ 33 h 66"/>
                <a:gd name="T10" fmla="*/ 61 w 68"/>
                <a:gd name="T11" fmla="*/ 16 h 66"/>
                <a:gd name="T12" fmla="*/ 68 w 68"/>
                <a:gd name="T13" fmla="*/ 6 h 66"/>
                <a:gd name="T14" fmla="*/ 28 w 68"/>
                <a:gd name="T15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66">
                  <a:moveTo>
                    <a:pt x="28" y="2"/>
                  </a:moveTo>
                  <a:cubicBezTo>
                    <a:pt x="1" y="0"/>
                    <a:pt x="23" y="66"/>
                    <a:pt x="0" y="59"/>
                  </a:cubicBezTo>
                  <a:cubicBezTo>
                    <a:pt x="11" y="62"/>
                    <a:pt x="19" y="62"/>
                    <a:pt x="26" y="53"/>
                  </a:cubicBezTo>
                  <a:cubicBezTo>
                    <a:pt x="30" y="49"/>
                    <a:pt x="31" y="44"/>
                    <a:pt x="36" y="41"/>
                  </a:cubicBezTo>
                  <a:cubicBezTo>
                    <a:pt x="40" y="38"/>
                    <a:pt x="46" y="37"/>
                    <a:pt x="50" y="33"/>
                  </a:cubicBezTo>
                  <a:cubicBezTo>
                    <a:pt x="55" y="29"/>
                    <a:pt x="56" y="21"/>
                    <a:pt x="61" y="16"/>
                  </a:cubicBezTo>
                  <a:cubicBezTo>
                    <a:pt x="64" y="13"/>
                    <a:pt x="68" y="12"/>
                    <a:pt x="68" y="6"/>
                  </a:cubicBezTo>
                  <a:cubicBezTo>
                    <a:pt x="68" y="21"/>
                    <a:pt x="34" y="2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4" name="Freeform 322"/>
            <p:cNvSpPr/>
            <p:nvPr/>
          </p:nvSpPr>
          <p:spPr bwMode="auto">
            <a:xfrm>
              <a:off x="1490663" y="5275263"/>
              <a:ext cx="68263" cy="58738"/>
            </a:xfrm>
            <a:custGeom>
              <a:avLst/>
              <a:gdLst>
                <a:gd name="T0" fmla="*/ 31 w 50"/>
                <a:gd name="T1" fmla="*/ 13 h 43"/>
                <a:gd name="T2" fmla="*/ 0 w 50"/>
                <a:gd name="T3" fmla="*/ 29 h 43"/>
                <a:gd name="T4" fmla="*/ 15 w 50"/>
                <a:gd name="T5" fmla="*/ 38 h 43"/>
                <a:gd name="T6" fmla="*/ 24 w 50"/>
                <a:gd name="T7" fmla="*/ 36 h 43"/>
                <a:gd name="T8" fmla="*/ 33 w 50"/>
                <a:gd name="T9" fmla="*/ 38 h 43"/>
                <a:gd name="T10" fmla="*/ 44 w 50"/>
                <a:gd name="T11" fmla="*/ 34 h 43"/>
                <a:gd name="T12" fmla="*/ 50 w 50"/>
                <a:gd name="T13" fmla="*/ 32 h 43"/>
                <a:gd name="T14" fmla="*/ 31 w 50"/>
                <a:gd name="T15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3">
                  <a:moveTo>
                    <a:pt x="31" y="13"/>
                  </a:moveTo>
                  <a:cubicBezTo>
                    <a:pt x="18" y="0"/>
                    <a:pt x="10" y="43"/>
                    <a:pt x="0" y="29"/>
                  </a:cubicBezTo>
                  <a:cubicBezTo>
                    <a:pt x="5" y="36"/>
                    <a:pt x="9" y="39"/>
                    <a:pt x="15" y="38"/>
                  </a:cubicBezTo>
                  <a:cubicBezTo>
                    <a:pt x="18" y="37"/>
                    <a:pt x="20" y="35"/>
                    <a:pt x="24" y="36"/>
                  </a:cubicBezTo>
                  <a:cubicBezTo>
                    <a:pt x="27" y="36"/>
                    <a:pt x="30" y="39"/>
                    <a:pt x="33" y="38"/>
                  </a:cubicBezTo>
                  <a:cubicBezTo>
                    <a:pt x="37" y="38"/>
                    <a:pt x="40" y="35"/>
                    <a:pt x="44" y="34"/>
                  </a:cubicBezTo>
                  <a:cubicBezTo>
                    <a:pt x="46" y="34"/>
                    <a:pt x="48" y="36"/>
                    <a:pt x="50" y="32"/>
                  </a:cubicBezTo>
                  <a:cubicBezTo>
                    <a:pt x="46" y="40"/>
                    <a:pt x="34" y="15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5" name="Freeform 323"/>
            <p:cNvSpPr/>
            <p:nvPr/>
          </p:nvSpPr>
          <p:spPr bwMode="auto">
            <a:xfrm>
              <a:off x="2184401" y="5221288"/>
              <a:ext cx="33338" cy="53975"/>
            </a:xfrm>
            <a:custGeom>
              <a:avLst/>
              <a:gdLst>
                <a:gd name="T0" fmla="*/ 21 w 24"/>
                <a:gd name="T1" fmla="*/ 19 h 39"/>
                <a:gd name="T2" fmla="*/ 4 w 24"/>
                <a:gd name="T3" fmla="*/ 0 h 39"/>
                <a:gd name="T4" fmla="*/ 4 w 24"/>
                <a:gd name="T5" fmla="*/ 14 h 39"/>
                <a:gd name="T6" fmla="*/ 7 w 24"/>
                <a:gd name="T7" fmla="*/ 20 h 39"/>
                <a:gd name="T8" fmla="*/ 9 w 24"/>
                <a:gd name="T9" fmla="*/ 28 h 39"/>
                <a:gd name="T10" fmla="*/ 14 w 24"/>
                <a:gd name="T11" fmla="*/ 34 h 39"/>
                <a:gd name="T12" fmla="*/ 17 w 24"/>
                <a:gd name="T13" fmla="*/ 39 h 39"/>
                <a:gd name="T14" fmla="*/ 21 w 24"/>
                <a:gd name="T1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9">
                  <a:moveTo>
                    <a:pt x="21" y="19"/>
                  </a:moveTo>
                  <a:cubicBezTo>
                    <a:pt x="24" y="5"/>
                    <a:pt x="0" y="11"/>
                    <a:pt x="4" y="0"/>
                  </a:cubicBezTo>
                  <a:cubicBezTo>
                    <a:pt x="2" y="5"/>
                    <a:pt x="2" y="9"/>
                    <a:pt x="4" y="14"/>
                  </a:cubicBezTo>
                  <a:cubicBezTo>
                    <a:pt x="5" y="16"/>
                    <a:pt x="7" y="17"/>
                    <a:pt x="7" y="20"/>
                  </a:cubicBezTo>
                  <a:cubicBezTo>
                    <a:pt x="8" y="22"/>
                    <a:pt x="8" y="25"/>
                    <a:pt x="9" y="28"/>
                  </a:cubicBezTo>
                  <a:cubicBezTo>
                    <a:pt x="10" y="30"/>
                    <a:pt x="12" y="32"/>
                    <a:pt x="14" y="34"/>
                  </a:cubicBezTo>
                  <a:cubicBezTo>
                    <a:pt x="15" y="37"/>
                    <a:pt x="14" y="39"/>
                    <a:pt x="17" y="39"/>
                  </a:cubicBezTo>
                  <a:cubicBezTo>
                    <a:pt x="11" y="38"/>
                    <a:pt x="21" y="22"/>
                    <a:pt x="21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6" name="Freeform 324"/>
            <p:cNvSpPr/>
            <p:nvPr/>
          </p:nvSpPr>
          <p:spPr bwMode="auto">
            <a:xfrm>
              <a:off x="1963738" y="4521201"/>
              <a:ext cx="65088" cy="88900"/>
            </a:xfrm>
            <a:custGeom>
              <a:avLst/>
              <a:gdLst>
                <a:gd name="T0" fmla="*/ 30 w 48"/>
                <a:gd name="T1" fmla="*/ 53 h 65"/>
                <a:gd name="T2" fmla="*/ 35 w 48"/>
                <a:gd name="T3" fmla="*/ 0 h 65"/>
                <a:gd name="T4" fmla="*/ 20 w 48"/>
                <a:gd name="T5" fmla="*/ 14 h 65"/>
                <a:gd name="T6" fmla="*/ 16 w 48"/>
                <a:gd name="T7" fmla="*/ 27 h 65"/>
                <a:gd name="T8" fmla="*/ 9 w 48"/>
                <a:gd name="T9" fmla="*/ 38 h 65"/>
                <a:gd name="T10" fmla="*/ 6 w 48"/>
                <a:gd name="T11" fmla="*/ 54 h 65"/>
                <a:gd name="T12" fmla="*/ 3 w 48"/>
                <a:gd name="T13" fmla="*/ 65 h 65"/>
                <a:gd name="T14" fmla="*/ 30 w 48"/>
                <a:gd name="T15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5">
                  <a:moveTo>
                    <a:pt x="30" y="53"/>
                  </a:moveTo>
                  <a:cubicBezTo>
                    <a:pt x="48" y="44"/>
                    <a:pt x="19" y="4"/>
                    <a:pt x="35" y="0"/>
                  </a:cubicBezTo>
                  <a:cubicBezTo>
                    <a:pt x="28" y="2"/>
                    <a:pt x="23" y="5"/>
                    <a:pt x="20" y="14"/>
                  </a:cubicBezTo>
                  <a:cubicBezTo>
                    <a:pt x="18" y="19"/>
                    <a:pt x="19" y="22"/>
                    <a:pt x="16" y="27"/>
                  </a:cubicBezTo>
                  <a:cubicBezTo>
                    <a:pt x="14" y="31"/>
                    <a:pt x="10" y="33"/>
                    <a:pt x="9" y="38"/>
                  </a:cubicBezTo>
                  <a:cubicBezTo>
                    <a:pt x="7" y="43"/>
                    <a:pt x="7" y="49"/>
                    <a:pt x="6" y="54"/>
                  </a:cubicBezTo>
                  <a:cubicBezTo>
                    <a:pt x="4" y="58"/>
                    <a:pt x="2" y="60"/>
                    <a:pt x="3" y="65"/>
                  </a:cubicBezTo>
                  <a:cubicBezTo>
                    <a:pt x="0" y="53"/>
                    <a:pt x="26" y="55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7" name="Freeform 325"/>
            <p:cNvSpPr/>
            <p:nvPr/>
          </p:nvSpPr>
          <p:spPr bwMode="auto">
            <a:xfrm>
              <a:off x="2582863" y="4794251"/>
              <a:ext cx="57150" cy="80963"/>
            </a:xfrm>
            <a:custGeom>
              <a:avLst/>
              <a:gdLst>
                <a:gd name="T0" fmla="*/ 0 w 42"/>
                <a:gd name="T1" fmla="*/ 35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5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5"/>
                  </a:moveTo>
                  <a:cubicBezTo>
                    <a:pt x="1" y="59"/>
                    <a:pt x="42" y="38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5"/>
                  </a:cubicBezTo>
                  <a:cubicBezTo>
                    <a:pt x="16" y="12"/>
                    <a:pt x="10" y="10"/>
                    <a:pt x="7" y="7"/>
                  </a:cubicBezTo>
                  <a:cubicBezTo>
                    <a:pt x="4" y="4"/>
                    <a:pt x="4" y="0"/>
                    <a:pt x="0" y="0"/>
                  </a:cubicBezTo>
                  <a:cubicBezTo>
                    <a:pt x="10" y="1"/>
                    <a:pt x="0" y="30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8" name="Freeform 326"/>
            <p:cNvSpPr/>
            <p:nvPr/>
          </p:nvSpPr>
          <p:spPr bwMode="auto">
            <a:xfrm>
              <a:off x="3683001" y="4457701"/>
              <a:ext cx="58738" cy="80963"/>
            </a:xfrm>
            <a:custGeom>
              <a:avLst/>
              <a:gdLst>
                <a:gd name="T0" fmla="*/ 0 w 42"/>
                <a:gd name="T1" fmla="*/ 36 h 59"/>
                <a:gd name="T2" fmla="*/ 39 w 42"/>
                <a:gd name="T3" fmla="*/ 59 h 59"/>
                <a:gd name="T4" fmla="*/ 33 w 42"/>
                <a:gd name="T5" fmla="*/ 36 h 59"/>
                <a:gd name="T6" fmla="*/ 25 w 42"/>
                <a:gd name="T7" fmla="*/ 28 h 59"/>
                <a:gd name="T8" fmla="*/ 19 w 42"/>
                <a:gd name="T9" fmla="*/ 16 h 59"/>
                <a:gd name="T10" fmla="*/ 7 w 42"/>
                <a:gd name="T11" fmla="*/ 7 h 59"/>
                <a:gd name="T12" fmla="*/ 0 w 42"/>
                <a:gd name="T13" fmla="*/ 0 h 59"/>
                <a:gd name="T14" fmla="*/ 0 w 42"/>
                <a:gd name="T15" fmla="*/ 3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9">
                  <a:moveTo>
                    <a:pt x="0" y="36"/>
                  </a:moveTo>
                  <a:cubicBezTo>
                    <a:pt x="1" y="59"/>
                    <a:pt x="42" y="39"/>
                    <a:pt x="39" y="59"/>
                  </a:cubicBezTo>
                  <a:cubicBezTo>
                    <a:pt x="40" y="49"/>
                    <a:pt x="39" y="42"/>
                    <a:pt x="33" y="36"/>
                  </a:cubicBezTo>
                  <a:cubicBezTo>
                    <a:pt x="30" y="33"/>
                    <a:pt x="27" y="32"/>
                    <a:pt x="25" y="28"/>
                  </a:cubicBezTo>
                  <a:cubicBezTo>
                    <a:pt x="22" y="24"/>
                    <a:pt x="22" y="19"/>
                    <a:pt x="19" y="16"/>
                  </a:cubicBezTo>
                  <a:cubicBezTo>
                    <a:pt x="16" y="12"/>
                    <a:pt x="11" y="11"/>
                    <a:pt x="7" y="7"/>
                  </a:cubicBezTo>
                  <a:cubicBezTo>
                    <a:pt x="4" y="4"/>
                    <a:pt x="4" y="1"/>
                    <a:pt x="0" y="0"/>
                  </a:cubicBezTo>
                  <a:cubicBezTo>
                    <a:pt x="10" y="1"/>
                    <a:pt x="0" y="30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9" name="Freeform 327"/>
            <p:cNvSpPr/>
            <p:nvPr/>
          </p:nvSpPr>
          <p:spPr bwMode="auto">
            <a:xfrm>
              <a:off x="3446463" y="4233863"/>
              <a:ext cx="88900" cy="133350"/>
            </a:xfrm>
            <a:custGeom>
              <a:avLst/>
              <a:gdLst>
                <a:gd name="T0" fmla="*/ 25 w 65"/>
                <a:gd name="T1" fmla="*/ 13 h 97"/>
                <a:gd name="T2" fmla="*/ 16 w 65"/>
                <a:gd name="T3" fmla="*/ 97 h 97"/>
                <a:gd name="T4" fmla="*/ 38 w 65"/>
                <a:gd name="T5" fmla="*/ 76 h 97"/>
                <a:gd name="T6" fmla="*/ 57 w 65"/>
                <a:gd name="T7" fmla="*/ 56 h 97"/>
                <a:gd name="T8" fmla="*/ 54 w 65"/>
                <a:gd name="T9" fmla="*/ 39 h 97"/>
                <a:gd name="T10" fmla="*/ 57 w 65"/>
                <a:gd name="T11" fmla="*/ 16 h 97"/>
                <a:gd name="T12" fmla="*/ 61 w 65"/>
                <a:gd name="T13" fmla="*/ 0 h 97"/>
                <a:gd name="T14" fmla="*/ 25 w 65"/>
                <a:gd name="T15" fmla="*/ 1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97">
                  <a:moveTo>
                    <a:pt x="25" y="13"/>
                  </a:moveTo>
                  <a:cubicBezTo>
                    <a:pt x="0" y="26"/>
                    <a:pt x="39" y="93"/>
                    <a:pt x="16" y="97"/>
                  </a:cubicBezTo>
                  <a:cubicBezTo>
                    <a:pt x="27" y="95"/>
                    <a:pt x="34" y="90"/>
                    <a:pt x="38" y="76"/>
                  </a:cubicBezTo>
                  <a:cubicBezTo>
                    <a:pt x="40" y="70"/>
                    <a:pt x="53" y="63"/>
                    <a:pt x="57" y="56"/>
                  </a:cubicBezTo>
                  <a:cubicBezTo>
                    <a:pt x="59" y="53"/>
                    <a:pt x="54" y="43"/>
                    <a:pt x="54" y="39"/>
                  </a:cubicBezTo>
                  <a:cubicBezTo>
                    <a:pt x="53" y="32"/>
                    <a:pt x="56" y="22"/>
                    <a:pt x="57" y="16"/>
                  </a:cubicBezTo>
                  <a:cubicBezTo>
                    <a:pt x="59" y="10"/>
                    <a:pt x="63" y="8"/>
                    <a:pt x="61" y="0"/>
                  </a:cubicBezTo>
                  <a:cubicBezTo>
                    <a:pt x="65" y="18"/>
                    <a:pt x="30" y="11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0" name="Freeform 328"/>
            <p:cNvSpPr/>
            <p:nvPr/>
          </p:nvSpPr>
          <p:spPr bwMode="auto">
            <a:xfrm>
              <a:off x="947738" y="4938713"/>
              <a:ext cx="60325" cy="98425"/>
            </a:xfrm>
            <a:custGeom>
              <a:avLst/>
              <a:gdLst>
                <a:gd name="T0" fmla="*/ 44 w 44"/>
                <a:gd name="T1" fmla="*/ 0 h 71"/>
                <a:gd name="T2" fmla="*/ 12 w 44"/>
                <a:gd name="T3" fmla="*/ 21 h 71"/>
                <a:gd name="T4" fmla="*/ 1 w 44"/>
                <a:gd name="T5" fmla="*/ 52 h 71"/>
                <a:gd name="T6" fmla="*/ 21 w 44"/>
                <a:gd name="T7" fmla="*/ 71 h 71"/>
                <a:gd name="T8" fmla="*/ 44 w 44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1">
                  <a:moveTo>
                    <a:pt x="44" y="0"/>
                  </a:moveTo>
                  <a:cubicBezTo>
                    <a:pt x="34" y="6"/>
                    <a:pt x="20" y="12"/>
                    <a:pt x="12" y="21"/>
                  </a:cubicBezTo>
                  <a:cubicBezTo>
                    <a:pt x="7" y="28"/>
                    <a:pt x="0" y="42"/>
                    <a:pt x="1" y="52"/>
                  </a:cubicBezTo>
                  <a:cubicBezTo>
                    <a:pt x="2" y="65"/>
                    <a:pt x="12" y="66"/>
                    <a:pt x="21" y="71"/>
                  </a:cubicBezTo>
                  <a:cubicBezTo>
                    <a:pt x="6" y="63"/>
                    <a:pt x="36" y="5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1" name="Freeform 329"/>
            <p:cNvSpPr/>
            <p:nvPr/>
          </p:nvSpPr>
          <p:spPr bwMode="auto">
            <a:xfrm>
              <a:off x="1936751" y="4819651"/>
              <a:ext cx="25400" cy="63500"/>
            </a:xfrm>
            <a:custGeom>
              <a:avLst/>
              <a:gdLst>
                <a:gd name="T0" fmla="*/ 19 w 19"/>
                <a:gd name="T1" fmla="*/ 0 h 46"/>
                <a:gd name="T2" fmla="*/ 4 w 19"/>
                <a:gd name="T3" fmla="*/ 19 h 46"/>
                <a:gd name="T4" fmla="*/ 2 w 19"/>
                <a:gd name="T5" fmla="*/ 39 h 46"/>
                <a:gd name="T6" fmla="*/ 16 w 19"/>
                <a:gd name="T7" fmla="*/ 45 h 46"/>
                <a:gd name="T8" fmla="*/ 19 w 1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6">
                  <a:moveTo>
                    <a:pt x="19" y="0"/>
                  </a:moveTo>
                  <a:cubicBezTo>
                    <a:pt x="14" y="6"/>
                    <a:pt x="7" y="12"/>
                    <a:pt x="4" y="19"/>
                  </a:cubicBezTo>
                  <a:cubicBezTo>
                    <a:pt x="2" y="24"/>
                    <a:pt x="0" y="34"/>
                    <a:pt x="2" y="39"/>
                  </a:cubicBezTo>
                  <a:cubicBezTo>
                    <a:pt x="5" y="46"/>
                    <a:pt x="10" y="45"/>
                    <a:pt x="16" y="45"/>
                  </a:cubicBezTo>
                  <a:cubicBezTo>
                    <a:pt x="7" y="44"/>
                    <a:pt x="16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2" name="Freeform 330"/>
            <p:cNvSpPr/>
            <p:nvPr/>
          </p:nvSpPr>
          <p:spPr bwMode="auto">
            <a:xfrm>
              <a:off x="2843213" y="4260851"/>
              <a:ext cx="61913" cy="52388"/>
            </a:xfrm>
            <a:custGeom>
              <a:avLst/>
              <a:gdLst>
                <a:gd name="T0" fmla="*/ 0 w 45"/>
                <a:gd name="T1" fmla="*/ 37 h 39"/>
                <a:gd name="T2" fmla="*/ 27 w 45"/>
                <a:gd name="T3" fmla="*/ 36 h 39"/>
                <a:gd name="T4" fmla="*/ 42 w 45"/>
                <a:gd name="T5" fmla="*/ 21 h 39"/>
                <a:gd name="T6" fmla="*/ 34 w 45"/>
                <a:gd name="T7" fmla="*/ 0 h 39"/>
                <a:gd name="T8" fmla="*/ 0 w 45"/>
                <a:gd name="T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9">
                  <a:moveTo>
                    <a:pt x="0" y="37"/>
                  </a:moveTo>
                  <a:cubicBezTo>
                    <a:pt x="8" y="36"/>
                    <a:pt x="19" y="39"/>
                    <a:pt x="27" y="36"/>
                  </a:cubicBezTo>
                  <a:cubicBezTo>
                    <a:pt x="32" y="34"/>
                    <a:pt x="40" y="28"/>
                    <a:pt x="42" y="21"/>
                  </a:cubicBezTo>
                  <a:cubicBezTo>
                    <a:pt x="45" y="12"/>
                    <a:pt x="39" y="7"/>
                    <a:pt x="34" y="0"/>
                  </a:cubicBezTo>
                  <a:cubicBezTo>
                    <a:pt x="42" y="12"/>
                    <a:pt x="6" y="36"/>
                    <a:pt x="0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3" name="Freeform 331"/>
            <p:cNvSpPr/>
            <p:nvPr/>
          </p:nvSpPr>
          <p:spPr bwMode="auto">
            <a:xfrm>
              <a:off x="966788" y="4699001"/>
              <a:ext cx="66675" cy="41275"/>
            </a:xfrm>
            <a:custGeom>
              <a:avLst/>
              <a:gdLst>
                <a:gd name="T0" fmla="*/ 48 w 48"/>
                <a:gd name="T1" fmla="*/ 10 h 30"/>
                <a:gd name="T2" fmla="*/ 23 w 48"/>
                <a:gd name="T3" fmla="*/ 0 h 30"/>
                <a:gd name="T4" fmla="*/ 5 w 48"/>
                <a:gd name="T5" fmla="*/ 8 h 30"/>
                <a:gd name="T6" fmla="*/ 7 w 48"/>
                <a:gd name="T7" fmla="*/ 30 h 30"/>
                <a:gd name="T8" fmla="*/ 48 w 48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0">
                  <a:moveTo>
                    <a:pt x="48" y="10"/>
                  </a:moveTo>
                  <a:cubicBezTo>
                    <a:pt x="40" y="7"/>
                    <a:pt x="31" y="1"/>
                    <a:pt x="23" y="0"/>
                  </a:cubicBezTo>
                  <a:cubicBezTo>
                    <a:pt x="18" y="0"/>
                    <a:pt x="9" y="3"/>
                    <a:pt x="5" y="8"/>
                  </a:cubicBezTo>
                  <a:cubicBezTo>
                    <a:pt x="0" y="16"/>
                    <a:pt x="4" y="22"/>
                    <a:pt x="7" y="30"/>
                  </a:cubicBezTo>
                  <a:cubicBezTo>
                    <a:pt x="2" y="17"/>
                    <a:pt x="42" y="8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4" name="Freeform 332"/>
            <p:cNvSpPr/>
            <p:nvPr/>
          </p:nvSpPr>
          <p:spPr bwMode="auto">
            <a:xfrm>
              <a:off x="1062038" y="5619751"/>
              <a:ext cx="66675" cy="41275"/>
            </a:xfrm>
            <a:custGeom>
              <a:avLst/>
              <a:gdLst>
                <a:gd name="T0" fmla="*/ 49 w 49"/>
                <a:gd name="T1" fmla="*/ 10 h 30"/>
                <a:gd name="T2" fmla="*/ 24 w 49"/>
                <a:gd name="T3" fmla="*/ 0 h 30"/>
                <a:gd name="T4" fmla="*/ 6 w 49"/>
                <a:gd name="T5" fmla="*/ 8 h 30"/>
                <a:gd name="T6" fmla="*/ 7 w 49"/>
                <a:gd name="T7" fmla="*/ 30 h 30"/>
                <a:gd name="T8" fmla="*/ 49 w 49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0">
                  <a:moveTo>
                    <a:pt x="49" y="10"/>
                  </a:moveTo>
                  <a:cubicBezTo>
                    <a:pt x="41" y="7"/>
                    <a:pt x="32" y="1"/>
                    <a:pt x="24" y="0"/>
                  </a:cubicBezTo>
                  <a:cubicBezTo>
                    <a:pt x="18" y="0"/>
                    <a:pt x="9" y="3"/>
                    <a:pt x="6" y="8"/>
                  </a:cubicBezTo>
                  <a:cubicBezTo>
                    <a:pt x="0" y="16"/>
                    <a:pt x="5" y="22"/>
                    <a:pt x="7" y="30"/>
                  </a:cubicBezTo>
                  <a:cubicBezTo>
                    <a:pt x="3" y="17"/>
                    <a:pt x="43" y="8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5" name="Freeform 333"/>
            <p:cNvSpPr/>
            <p:nvPr/>
          </p:nvSpPr>
          <p:spPr bwMode="auto">
            <a:xfrm>
              <a:off x="1411288" y="4948238"/>
              <a:ext cx="115888" cy="69850"/>
            </a:xfrm>
            <a:custGeom>
              <a:avLst/>
              <a:gdLst>
                <a:gd name="T0" fmla="*/ 84 w 84"/>
                <a:gd name="T1" fmla="*/ 39 h 51"/>
                <a:gd name="T2" fmla="*/ 26 w 84"/>
                <a:gd name="T3" fmla="*/ 44 h 51"/>
                <a:gd name="T4" fmla="*/ 3 w 84"/>
                <a:gd name="T5" fmla="*/ 15 h 51"/>
                <a:gd name="T6" fmla="*/ 32 w 84"/>
                <a:gd name="T7" fmla="*/ 10 h 51"/>
                <a:gd name="T8" fmla="*/ 49 w 84"/>
                <a:gd name="T9" fmla="*/ 20 h 51"/>
                <a:gd name="T10" fmla="*/ 84 w 84"/>
                <a:gd name="T11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51">
                  <a:moveTo>
                    <a:pt x="84" y="39"/>
                  </a:moveTo>
                  <a:cubicBezTo>
                    <a:pt x="74" y="51"/>
                    <a:pt x="38" y="49"/>
                    <a:pt x="26" y="44"/>
                  </a:cubicBezTo>
                  <a:cubicBezTo>
                    <a:pt x="16" y="40"/>
                    <a:pt x="0" y="30"/>
                    <a:pt x="3" y="15"/>
                  </a:cubicBezTo>
                  <a:cubicBezTo>
                    <a:pt x="7" y="1"/>
                    <a:pt x="24" y="0"/>
                    <a:pt x="32" y="10"/>
                  </a:cubicBezTo>
                  <a:cubicBezTo>
                    <a:pt x="32" y="10"/>
                    <a:pt x="40" y="19"/>
                    <a:pt x="49" y="20"/>
                  </a:cubicBezTo>
                  <a:cubicBezTo>
                    <a:pt x="58" y="22"/>
                    <a:pt x="79" y="31"/>
                    <a:pt x="8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6" name="Freeform 334"/>
            <p:cNvSpPr/>
            <p:nvPr/>
          </p:nvSpPr>
          <p:spPr bwMode="auto">
            <a:xfrm>
              <a:off x="2587626" y="4233863"/>
              <a:ext cx="112713" cy="68263"/>
            </a:xfrm>
            <a:custGeom>
              <a:avLst/>
              <a:gdLst>
                <a:gd name="T0" fmla="*/ 82 w 82"/>
                <a:gd name="T1" fmla="*/ 4 h 50"/>
                <a:gd name="T2" fmla="*/ 35 w 82"/>
                <a:gd name="T3" fmla="*/ 46 h 50"/>
                <a:gd name="T4" fmla="*/ 4 w 82"/>
                <a:gd name="T5" fmla="*/ 35 h 50"/>
                <a:gd name="T6" fmla="*/ 25 w 82"/>
                <a:gd name="T7" fmla="*/ 13 h 50"/>
                <a:gd name="T8" fmla="*/ 45 w 82"/>
                <a:gd name="T9" fmla="*/ 11 h 50"/>
                <a:gd name="T10" fmla="*/ 82 w 82"/>
                <a:gd name="T11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50">
                  <a:moveTo>
                    <a:pt x="82" y="4"/>
                  </a:moveTo>
                  <a:cubicBezTo>
                    <a:pt x="79" y="21"/>
                    <a:pt x="48" y="42"/>
                    <a:pt x="35" y="46"/>
                  </a:cubicBezTo>
                  <a:cubicBezTo>
                    <a:pt x="25" y="49"/>
                    <a:pt x="7" y="50"/>
                    <a:pt x="4" y="35"/>
                  </a:cubicBezTo>
                  <a:cubicBezTo>
                    <a:pt x="0" y="21"/>
                    <a:pt x="15" y="9"/>
                    <a:pt x="25" y="13"/>
                  </a:cubicBezTo>
                  <a:cubicBezTo>
                    <a:pt x="25" y="13"/>
                    <a:pt x="37" y="15"/>
                    <a:pt x="45" y="11"/>
                  </a:cubicBezTo>
                  <a:cubicBezTo>
                    <a:pt x="53" y="7"/>
                    <a:pt x="74" y="0"/>
                    <a:pt x="8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7" name="Freeform 335"/>
            <p:cNvSpPr/>
            <p:nvPr/>
          </p:nvSpPr>
          <p:spPr bwMode="auto">
            <a:xfrm>
              <a:off x="1281113" y="5357813"/>
              <a:ext cx="50800" cy="52388"/>
            </a:xfrm>
            <a:custGeom>
              <a:avLst/>
              <a:gdLst>
                <a:gd name="T0" fmla="*/ 36 w 36"/>
                <a:gd name="T1" fmla="*/ 32 h 38"/>
                <a:gd name="T2" fmla="*/ 30 w 36"/>
                <a:gd name="T3" fmla="*/ 19 h 38"/>
                <a:gd name="T4" fmla="*/ 0 w 36"/>
                <a:gd name="T5" fmla="*/ 20 h 38"/>
                <a:gd name="T6" fmla="*/ 21 w 36"/>
                <a:gd name="T7" fmla="*/ 27 h 38"/>
                <a:gd name="T8" fmla="*/ 36 w 36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8">
                  <a:moveTo>
                    <a:pt x="36" y="32"/>
                  </a:moveTo>
                  <a:cubicBezTo>
                    <a:pt x="34" y="28"/>
                    <a:pt x="32" y="23"/>
                    <a:pt x="30" y="19"/>
                  </a:cubicBezTo>
                  <a:cubicBezTo>
                    <a:pt x="20" y="0"/>
                    <a:pt x="8" y="5"/>
                    <a:pt x="0" y="20"/>
                  </a:cubicBezTo>
                  <a:cubicBezTo>
                    <a:pt x="1" y="38"/>
                    <a:pt x="11" y="31"/>
                    <a:pt x="21" y="27"/>
                  </a:cubicBezTo>
                  <a:cubicBezTo>
                    <a:pt x="27" y="24"/>
                    <a:pt x="31" y="28"/>
                    <a:pt x="36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8" name="Freeform 336"/>
            <p:cNvSpPr/>
            <p:nvPr/>
          </p:nvSpPr>
          <p:spPr bwMode="auto">
            <a:xfrm>
              <a:off x="2363788" y="4429126"/>
              <a:ext cx="88900" cy="173038"/>
            </a:xfrm>
            <a:custGeom>
              <a:avLst/>
              <a:gdLst>
                <a:gd name="T0" fmla="*/ 42 w 65"/>
                <a:gd name="T1" fmla="*/ 19 h 127"/>
                <a:gd name="T2" fmla="*/ 19 w 65"/>
                <a:gd name="T3" fmla="*/ 6 h 127"/>
                <a:gd name="T4" fmla="*/ 17 w 65"/>
                <a:gd name="T5" fmla="*/ 34 h 127"/>
                <a:gd name="T6" fmla="*/ 12 w 65"/>
                <a:gd name="T7" fmla="*/ 50 h 127"/>
                <a:gd name="T8" fmla="*/ 20 w 65"/>
                <a:gd name="T9" fmla="*/ 79 h 127"/>
                <a:gd name="T10" fmla="*/ 9 w 65"/>
                <a:gd name="T11" fmla="*/ 79 h 127"/>
                <a:gd name="T12" fmla="*/ 3 w 65"/>
                <a:gd name="T13" fmla="*/ 84 h 127"/>
                <a:gd name="T14" fmla="*/ 9 w 65"/>
                <a:gd name="T15" fmla="*/ 99 h 127"/>
                <a:gd name="T16" fmla="*/ 26 w 65"/>
                <a:gd name="T17" fmla="*/ 92 h 127"/>
                <a:gd name="T18" fmla="*/ 33 w 65"/>
                <a:gd name="T19" fmla="*/ 105 h 127"/>
                <a:gd name="T20" fmla="*/ 57 w 65"/>
                <a:gd name="T21" fmla="*/ 113 h 127"/>
                <a:gd name="T22" fmla="*/ 44 w 65"/>
                <a:gd name="T23" fmla="*/ 100 h 127"/>
                <a:gd name="T24" fmla="*/ 53 w 65"/>
                <a:gd name="T25" fmla="*/ 99 h 127"/>
                <a:gd name="T26" fmla="*/ 64 w 65"/>
                <a:gd name="T27" fmla="*/ 84 h 127"/>
                <a:gd name="T28" fmla="*/ 51 w 65"/>
                <a:gd name="T29" fmla="*/ 74 h 127"/>
                <a:gd name="T30" fmla="*/ 54 w 65"/>
                <a:gd name="T31" fmla="*/ 59 h 127"/>
                <a:gd name="T32" fmla="*/ 65 w 65"/>
                <a:gd name="T33" fmla="*/ 57 h 127"/>
                <a:gd name="T34" fmla="*/ 47 w 65"/>
                <a:gd name="T35" fmla="*/ 38 h 127"/>
                <a:gd name="T36" fmla="*/ 42 w 65"/>
                <a:gd name="T37" fmla="*/ 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5" h="127">
                  <a:moveTo>
                    <a:pt x="42" y="19"/>
                  </a:moveTo>
                  <a:cubicBezTo>
                    <a:pt x="44" y="17"/>
                    <a:pt x="27" y="0"/>
                    <a:pt x="19" y="6"/>
                  </a:cubicBezTo>
                  <a:cubicBezTo>
                    <a:pt x="7" y="14"/>
                    <a:pt x="14" y="24"/>
                    <a:pt x="17" y="34"/>
                  </a:cubicBezTo>
                  <a:cubicBezTo>
                    <a:pt x="21" y="52"/>
                    <a:pt x="17" y="36"/>
                    <a:pt x="12" y="50"/>
                  </a:cubicBezTo>
                  <a:cubicBezTo>
                    <a:pt x="7" y="61"/>
                    <a:pt x="15" y="70"/>
                    <a:pt x="20" y="79"/>
                  </a:cubicBezTo>
                  <a:cubicBezTo>
                    <a:pt x="16" y="79"/>
                    <a:pt x="13" y="79"/>
                    <a:pt x="9" y="79"/>
                  </a:cubicBezTo>
                  <a:cubicBezTo>
                    <a:pt x="9" y="79"/>
                    <a:pt x="3" y="84"/>
                    <a:pt x="3" y="84"/>
                  </a:cubicBezTo>
                  <a:cubicBezTo>
                    <a:pt x="0" y="86"/>
                    <a:pt x="6" y="98"/>
                    <a:pt x="9" y="99"/>
                  </a:cubicBezTo>
                  <a:cubicBezTo>
                    <a:pt x="14" y="102"/>
                    <a:pt x="22" y="95"/>
                    <a:pt x="26" y="92"/>
                  </a:cubicBezTo>
                  <a:cubicBezTo>
                    <a:pt x="26" y="92"/>
                    <a:pt x="33" y="105"/>
                    <a:pt x="33" y="105"/>
                  </a:cubicBezTo>
                  <a:cubicBezTo>
                    <a:pt x="41" y="117"/>
                    <a:pt x="46" y="127"/>
                    <a:pt x="57" y="113"/>
                  </a:cubicBezTo>
                  <a:cubicBezTo>
                    <a:pt x="59" y="110"/>
                    <a:pt x="46" y="101"/>
                    <a:pt x="44" y="100"/>
                  </a:cubicBezTo>
                  <a:cubicBezTo>
                    <a:pt x="47" y="99"/>
                    <a:pt x="50" y="99"/>
                    <a:pt x="53" y="99"/>
                  </a:cubicBezTo>
                  <a:cubicBezTo>
                    <a:pt x="61" y="98"/>
                    <a:pt x="61" y="92"/>
                    <a:pt x="64" y="84"/>
                  </a:cubicBezTo>
                  <a:cubicBezTo>
                    <a:pt x="61" y="81"/>
                    <a:pt x="53" y="79"/>
                    <a:pt x="51" y="74"/>
                  </a:cubicBezTo>
                  <a:cubicBezTo>
                    <a:pt x="51" y="71"/>
                    <a:pt x="51" y="59"/>
                    <a:pt x="54" y="59"/>
                  </a:cubicBezTo>
                  <a:cubicBezTo>
                    <a:pt x="57" y="59"/>
                    <a:pt x="61" y="58"/>
                    <a:pt x="65" y="57"/>
                  </a:cubicBezTo>
                  <a:cubicBezTo>
                    <a:pt x="64" y="52"/>
                    <a:pt x="53" y="29"/>
                    <a:pt x="47" y="38"/>
                  </a:cubicBezTo>
                  <a:cubicBezTo>
                    <a:pt x="56" y="25"/>
                    <a:pt x="64" y="0"/>
                    <a:pt x="42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9" name="Freeform 337"/>
            <p:cNvSpPr/>
            <p:nvPr/>
          </p:nvSpPr>
          <p:spPr bwMode="auto">
            <a:xfrm>
              <a:off x="2130426" y="4911726"/>
              <a:ext cx="69850" cy="100013"/>
            </a:xfrm>
            <a:custGeom>
              <a:avLst/>
              <a:gdLst>
                <a:gd name="T0" fmla="*/ 38 w 51"/>
                <a:gd name="T1" fmla="*/ 17 h 73"/>
                <a:gd name="T2" fmla="*/ 31 w 51"/>
                <a:gd name="T3" fmla="*/ 1 h 73"/>
                <a:gd name="T4" fmla="*/ 23 w 51"/>
                <a:gd name="T5" fmla="*/ 10 h 73"/>
                <a:gd name="T6" fmla="*/ 15 w 51"/>
                <a:gd name="T7" fmla="*/ 19 h 73"/>
                <a:gd name="T8" fmla="*/ 11 w 51"/>
                <a:gd name="T9" fmla="*/ 36 h 73"/>
                <a:gd name="T10" fmla="*/ 1 w 51"/>
                <a:gd name="T11" fmla="*/ 36 h 73"/>
                <a:gd name="T12" fmla="*/ 11 w 51"/>
                <a:gd name="T13" fmla="*/ 45 h 73"/>
                <a:gd name="T14" fmla="*/ 10 w 51"/>
                <a:gd name="T15" fmla="*/ 55 h 73"/>
                <a:gd name="T16" fmla="*/ 14 w 51"/>
                <a:gd name="T17" fmla="*/ 67 h 73"/>
                <a:gd name="T18" fmla="*/ 19 w 51"/>
                <a:gd name="T19" fmla="*/ 59 h 73"/>
                <a:gd name="T20" fmla="*/ 30 w 51"/>
                <a:gd name="T21" fmla="*/ 53 h 73"/>
                <a:gd name="T22" fmla="*/ 38 w 51"/>
                <a:gd name="T23" fmla="*/ 44 h 73"/>
                <a:gd name="T24" fmla="*/ 36 w 51"/>
                <a:gd name="T25" fmla="*/ 28 h 73"/>
                <a:gd name="T26" fmla="*/ 38 w 51"/>
                <a:gd name="T27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73">
                  <a:moveTo>
                    <a:pt x="38" y="17"/>
                  </a:moveTo>
                  <a:cubicBezTo>
                    <a:pt x="40" y="17"/>
                    <a:pt x="36" y="1"/>
                    <a:pt x="31" y="1"/>
                  </a:cubicBezTo>
                  <a:cubicBezTo>
                    <a:pt x="25" y="0"/>
                    <a:pt x="25" y="5"/>
                    <a:pt x="23" y="10"/>
                  </a:cubicBezTo>
                  <a:cubicBezTo>
                    <a:pt x="20" y="19"/>
                    <a:pt x="21" y="15"/>
                    <a:pt x="15" y="19"/>
                  </a:cubicBezTo>
                  <a:cubicBezTo>
                    <a:pt x="10" y="23"/>
                    <a:pt x="11" y="30"/>
                    <a:pt x="11" y="36"/>
                  </a:cubicBezTo>
                  <a:cubicBezTo>
                    <a:pt x="8" y="33"/>
                    <a:pt x="3" y="28"/>
                    <a:pt x="1" y="36"/>
                  </a:cubicBezTo>
                  <a:cubicBezTo>
                    <a:pt x="0" y="44"/>
                    <a:pt x="11" y="44"/>
                    <a:pt x="11" y="45"/>
                  </a:cubicBezTo>
                  <a:cubicBezTo>
                    <a:pt x="11" y="48"/>
                    <a:pt x="10" y="52"/>
                    <a:pt x="10" y="55"/>
                  </a:cubicBezTo>
                  <a:cubicBezTo>
                    <a:pt x="11" y="59"/>
                    <a:pt x="10" y="64"/>
                    <a:pt x="14" y="67"/>
                  </a:cubicBezTo>
                  <a:cubicBezTo>
                    <a:pt x="20" y="73"/>
                    <a:pt x="20" y="65"/>
                    <a:pt x="19" y="59"/>
                  </a:cubicBezTo>
                  <a:cubicBezTo>
                    <a:pt x="21" y="67"/>
                    <a:pt x="29" y="55"/>
                    <a:pt x="30" y="53"/>
                  </a:cubicBezTo>
                  <a:cubicBezTo>
                    <a:pt x="32" y="49"/>
                    <a:pt x="32" y="39"/>
                    <a:pt x="38" y="44"/>
                  </a:cubicBezTo>
                  <a:cubicBezTo>
                    <a:pt x="36" y="42"/>
                    <a:pt x="45" y="29"/>
                    <a:pt x="36" y="28"/>
                  </a:cubicBezTo>
                  <a:cubicBezTo>
                    <a:pt x="43" y="25"/>
                    <a:pt x="51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0" name="Freeform 338"/>
            <p:cNvSpPr/>
            <p:nvPr/>
          </p:nvSpPr>
          <p:spPr bwMode="auto">
            <a:xfrm>
              <a:off x="3381376" y="4513263"/>
              <a:ext cx="100013" cy="144463"/>
            </a:xfrm>
            <a:custGeom>
              <a:avLst/>
              <a:gdLst>
                <a:gd name="T0" fmla="*/ 55 w 73"/>
                <a:gd name="T1" fmla="*/ 24 h 105"/>
                <a:gd name="T2" fmla="*/ 44 w 73"/>
                <a:gd name="T3" fmla="*/ 1 h 105"/>
                <a:gd name="T4" fmla="*/ 33 w 73"/>
                <a:gd name="T5" fmla="*/ 15 h 105"/>
                <a:gd name="T6" fmla="*/ 22 w 73"/>
                <a:gd name="T7" fmla="*/ 28 h 105"/>
                <a:gd name="T8" fmla="*/ 16 w 73"/>
                <a:gd name="T9" fmla="*/ 52 h 105"/>
                <a:gd name="T10" fmla="*/ 2 w 73"/>
                <a:gd name="T11" fmla="*/ 52 h 105"/>
                <a:gd name="T12" fmla="*/ 15 w 73"/>
                <a:gd name="T13" fmla="*/ 65 h 105"/>
                <a:gd name="T14" fmla="*/ 15 w 73"/>
                <a:gd name="T15" fmla="*/ 79 h 105"/>
                <a:gd name="T16" fmla="*/ 19 w 73"/>
                <a:gd name="T17" fmla="*/ 96 h 105"/>
                <a:gd name="T18" fmla="*/ 27 w 73"/>
                <a:gd name="T19" fmla="*/ 85 h 105"/>
                <a:gd name="T20" fmla="*/ 42 w 73"/>
                <a:gd name="T21" fmla="*/ 76 h 105"/>
                <a:gd name="T22" fmla="*/ 55 w 73"/>
                <a:gd name="T23" fmla="*/ 63 h 105"/>
                <a:gd name="T24" fmla="*/ 51 w 73"/>
                <a:gd name="T25" fmla="*/ 40 h 105"/>
                <a:gd name="T26" fmla="*/ 55 w 73"/>
                <a:gd name="T27" fmla="*/ 2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05">
                  <a:moveTo>
                    <a:pt x="55" y="24"/>
                  </a:moveTo>
                  <a:cubicBezTo>
                    <a:pt x="57" y="24"/>
                    <a:pt x="52" y="2"/>
                    <a:pt x="44" y="1"/>
                  </a:cubicBezTo>
                  <a:cubicBezTo>
                    <a:pt x="35" y="0"/>
                    <a:pt x="36" y="7"/>
                    <a:pt x="33" y="15"/>
                  </a:cubicBezTo>
                  <a:cubicBezTo>
                    <a:pt x="29" y="27"/>
                    <a:pt x="30" y="22"/>
                    <a:pt x="22" y="28"/>
                  </a:cubicBezTo>
                  <a:cubicBezTo>
                    <a:pt x="14" y="32"/>
                    <a:pt x="16" y="43"/>
                    <a:pt x="16" y="52"/>
                  </a:cubicBezTo>
                  <a:cubicBezTo>
                    <a:pt x="11" y="48"/>
                    <a:pt x="4" y="40"/>
                    <a:pt x="2" y="52"/>
                  </a:cubicBezTo>
                  <a:cubicBezTo>
                    <a:pt x="0" y="64"/>
                    <a:pt x="15" y="64"/>
                    <a:pt x="15" y="65"/>
                  </a:cubicBezTo>
                  <a:cubicBezTo>
                    <a:pt x="15" y="69"/>
                    <a:pt x="14" y="75"/>
                    <a:pt x="15" y="79"/>
                  </a:cubicBezTo>
                  <a:cubicBezTo>
                    <a:pt x="15" y="85"/>
                    <a:pt x="15" y="91"/>
                    <a:pt x="19" y="96"/>
                  </a:cubicBezTo>
                  <a:cubicBezTo>
                    <a:pt x="29" y="105"/>
                    <a:pt x="29" y="94"/>
                    <a:pt x="27" y="85"/>
                  </a:cubicBezTo>
                  <a:cubicBezTo>
                    <a:pt x="30" y="97"/>
                    <a:pt x="41" y="80"/>
                    <a:pt x="42" y="76"/>
                  </a:cubicBezTo>
                  <a:cubicBezTo>
                    <a:pt x="45" y="70"/>
                    <a:pt x="45" y="56"/>
                    <a:pt x="55" y="63"/>
                  </a:cubicBezTo>
                  <a:cubicBezTo>
                    <a:pt x="51" y="60"/>
                    <a:pt x="64" y="42"/>
                    <a:pt x="51" y="40"/>
                  </a:cubicBezTo>
                  <a:cubicBezTo>
                    <a:pt x="62" y="36"/>
                    <a:pt x="73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1" name="Freeform 339"/>
            <p:cNvSpPr/>
            <p:nvPr/>
          </p:nvSpPr>
          <p:spPr bwMode="auto">
            <a:xfrm>
              <a:off x="3140076" y="4214813"/>
              <a:ext cx="122238" cy="98425"/>
            </a:xfrm>
            <a:custGeom>
              <a:avLst/>
              <a:gdLst>
                <a:gd name="T0" fmla="*/ 74 w 89"/>
                <a:gd name="T1" fmla="*/ 49 h 72"/>
                <a:gd name="T2" fmla="*/ 85 w 89"/>
                <a:gd name="T3" fmla="*/ 24 h 72"/>
                <a:gd name="T4" fmla="*/ 70 w 89"/>
                <a:gd name="T5" fmla="*/ 19 h 72"/>
                <a:gd name="T6" fmla="*/ 54 w 89"/>
                <a:gd name="T7" fmla="*/ 13 h 72"/>
                <a:gd name="T8" fmla="*/ 32 w 89"/>
                <a:gd name="T9" fmla="*/ 20 h 72"/>
                <a:gd name="T10" fmla="*/ 25 w 89"/>
                <a:gd name="T11" fmla="*/ 5 h 72"/>
                <a:gd name="T12" fmla="*/ 23 w 89"/>
                <a:gd name="T13" fmla="*/ 26 h 72"/>
                <a:gd name="T14" fmla="*/ 12 w 89"/>
                <a:gd name="T15" fmla="*/ 33 h 72"/>
                <a:gd name="T16" fmla="*/ 2 w 89"/>
                <a:gd name="T17" fmla="*/ 48 h 72"/>
                <a:gd name="T18" fmla="*/ 14 w 89"/>
                <a:gd name="T19" fmla="*/ 50 h 72"/>
                <a:gd name="T20" fmla="*/ 28 w 89"/>
                <a:gd name="T21" fmla="*/ 63 h 72"/>
                <a:gd name="T22" fmla="*/ 41 w 89"/>
                <a:gd name="T23" fmla="*/ 72 h 72"/>
                <a:gd name="T24" fmla="*/ 61 w 89"/>
                <a:gd name="T25" fmla="*/ 53 h 72"/>
                <a:gd name="T26" fmla="*/ 74 w 89"/>
                <a:gd name="T27" fmla="*/ 4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72">
                  <a:moveTo>
                    <a:pt x="74" y="49"/>
                  </a:moveTo>
                  <a:cubicBezTo>
                    <a:pt x="76" y="52"/>
                    <a:pt x="89" y="33"/>
                    <a:pt x="85" y="24"/>
                  </a:cubicBezTo>
                  <a:cubicBezTo>
                    <a:pt x="82" y="14"/>
                    <a:pt x="77" y="18"/>
                    <a:pt x="70" y="19"/>
                  </a:cubicBezTo>
                  <a:cubicBezTo>
                    <a:pt x="58" y="21"/>
                    <a:pt x="62" y="20"/>
                    <a:pt x="54" y="13"/>
                  </a:cubicBezTo>
                  <a:cubicBezTo>
                    <a:pt x="46" y="7"/>
                    <a:pt x="39" y="16"/>
                    <a:pt x="32" y="20"/>
                  </a:cubicBezTo>
                  <a:cubicBezTo>
                    <a:pt x="33" y="12"/>
                    <a:pt x="35" y="0"/>
                    <a:pt x="25" y="5"/>
                  </a:cubicBezTo>
                  <a:cubicBezTo>
                    <a:pt x="15" y="9"/>
                    <a:pt x="23" y="25"/>
                    <a:pt x="23" y="26"/>
                  </a:cubicBezTo>
                  <a:cubicBezTo>
                    <a:pt x="20" y="28"/>
                    <a:pt x="14" y="30"/>
                    <a:pt x="12" y="33"/>
                  </a:cubicBezTo>
                  <a:cubicBezTo>
                    <a:pt x="7" y="37"/>
                    <a:pt x="2" y="40"/>
                    <a:pt x="2" y="48"/>
                  </a:cubicBezTo>
                  <a:cubicBezTo>
                    <a:pt x="0" y="63"/>
                    <a:pt x="8" y="57"/>
                    <a:pt x="14" y="50"/>
                  </a:cubicBezTo>
                  <a:cubicBezTo>
                    <a:pt x="6" y="60"/>
                    <a:pt x="25" y="63"/>
                    <a:pt x="28" y="63"/>
                  </a:cubicBezTo>
                  <a:cubicBezTo>
                    <a:pt x="35" y="63"/>
                    <a:pt x="41" y="58"/>
                    <a:pt x="41" y="72"/>
                  </a:cubicBezTo>
                  <a:cubicBezTo>
                    <a:pt x="41" y="66"/>
                    <a:pt x="66" y="69"/>
                    <a:pt x="61" y="53"/>
                  </a:cubicBezTo>
                  <a:cubicBezTo>
                    <a:pt x="69" y="63"/>
                    <a:pt x="84" y="68"/>
                    <a:pt x="7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42" name="Freeform 340"/>
            <p:cNvSpPr/>
            <p:nvPr/>
          </p:nvSpPr>
          <p:spPr bwMode="auto">
            <a:xfrm>
              <a:off x="4125913" y="4364038"/>
              <a:ext cx="74613" cy="95250"/>
            </a:xfrm>
            <a:custGeom>
              <a:avLst/>
              <a:gdLst>
                <a:gd name="T0" fmla="*/ 48 w 55"/>
                <a:gd name="T1" fmla="*/ 14 h 69"/>
                <a:gd name="T2" fmla="*/ 15 w 55"/>
                <a:gd name="T3" fmla="*/ 11 h 69"/>
                <a:gd name="T4" fmla="*/ 9 w 55"/>
                <a:gd name="T5" fmla="*/ 55 h 69"/>
                <a:gd name="T6" fmla="*/ 41 w 55"/>
                <a:gd name="T7" fmla="*/ 65 h 69"/>
                <a:gd name="T8" fmla="*/ 55 w 55"/>
                <a:gd name="T9" fmla="*/ 40 h 69"/>
                <a:gd name="T10" fmla="*/ 48 w 55"/>
                <a:gd name="T1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9">
                  <a:moveTo>
                    <a:pt x="48" y="14"/>
                  </a:moveTo>
                  <a:cubicBezTo>
                    <a:pt x="41" y="3"/>
                    <a:pt x="28" y="0"/>
                    <a:pt x="15" y="11"/>
                  </a:cubicBezTo>
                  <a:cubicBezTo>
                    <a:pt x="2" y="21"/>
                    <a:pt x="0" y="40"/>
                    <a:pt x="9" y="55"/>
                  </a:cubicBezTo>
                  <a:cubicBezTo>
                    <a:pt x="16" y="65"/>
                    <a:pt x="31" y="69"/>
                    <a:pt x="41" y="65"/>
                  </a:cubicBezTo>
                  <a:cubicBezTo>
                    <a:pt x="50" y="61"/>
                    <a:pt x="54" y="51"/>
                    <a:pt x="55" y="40"/>
                  </a:cubicBezTo>
                  <a:cubicBezTo>
                    <a:pt x="55" y="30"/>
                    <a:pt x="53" y="20"/>
                    <a:pt x="48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9460" name="文本框 2"/>
          <p:cNvSpPr txBox="1">
            <a:spLocks noChangeArrowheads="1"/>
          </p:cNvSpPr>
          <p:nvPr/>
        </p:nvSpPr>
        <p:spPr bwMode="auto">
          <a:xfrm>
            <a:off x="8324850" y="2373313"/>
            <a:ext cx="28352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r>
              <a:rPr lang="en-US" altLang="zh-CN" sz="3600" dirty="0">
                <a:latin typeface="华文细黑" panose="02010600040101010101" pitchFamily="2" charset="-122"/>
                <a:ea typeface="华文细黑" panose="02010600040101010101" pitchFamily="2" charset="-122"/>
              </a:rPr>
              <a:t>/contents</a:t>
            </a:r>
            <a:endParaRPr lang="zh-CN" altLang="en-US" sz="3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175125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463" name="文本框 4"/>
          <p:cNvSpPr txBox="1">
            <a:spLocks noChangeArrowheads="1"/>
          </p:cNvSpPr>
          <p:nvPr/>
        </p:nvSpPr>
        <p:spPr bwMode="auto">
          <a:xfrm>
            <a:off x="4255782" y="2490788"/>
            <a:ext cx="492443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壹  </a:t>
            </a:r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大数求余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3208338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465" name="文本框 145"/>
          <p:cNvSpPr txBox="1">
            <a:spLocks noChangeArrowheads="1"/>
          </p:cNvSpPr>
          <p:nvPr/>
        </p:nvSpPr>
        <p:spPr bwMode="auto">
          <a:xfrm>
            <a:off x="3288997" y="2490788"/>
            <a:ext cx="492443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贰  </a:t>
            </a:r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数位</a:t>
            </a:r>
            <a:r>
              <a:rPr lang="en-US" altLang="zh-CN" sz="2000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dp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2255838" y="2252663"/>
            <a:ext cx="660400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467" name="文本框 148"/>
          <p:cNvSpPr txBox="1">
            <a:spLocks noChangeArrowheads="1"/>
          </p:cNvSpPr>
          <p:nvPr/>
        </p:nvSpPr>
        <p:spPr bwMode="auto">
          <a:xfrm>
            <a:off x="2334905" y="2490788"/>
            <a:ext cx="492443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叁  </a:t>
            </a:r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单调栈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1" name="圆角矩形 150"/>
          <p:cNvSpPr/>
          <p:nvPr/>
        </p:nvSpPr>
        <p:spPr>
          <a:xfrm>
            <a:off x="1298575" y="2252663"/>
            <a:ext cx="658813" cy="320675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400">
              <a:solidFill>
                <a:schemeClr val="bg1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19469" name="文本框 151"/>
          <p:cNvSpPr txBox="1">
            <a:spLocks noChangeArrowheads="1"/>
          </p:cNvSpPr>
          <p:nvPr/>
        </p:nvSpPr>
        <p:spPr bwMode="auto">
          <a:xfrm>
            <a:off x="1377643" y="2490788"/>
            <a:ext cx="492443" cy="297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肆  </a:t>
            </a:r>
            <a:r>
              <a:rPr lang="zh-CN" altLang="en-US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容斥原理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扫到第六个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跟栈顶比较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栈顶高度没它</a:t>
            </a:r>
            <a:r>
              <a:rPr lang="zh-CN" altLang="en-US" dirty="0" smtClean="0">
                <a:solidFill>
                  <a:srgbClr val="FF0000"/>
                </a:solidFill>
              </a:rPr>
              <a:t>高</a:t>
            </a:r>
            <a:r>
              <a:rPr lang="en-US" altLang="zh-CN" dirty="0">
                <a:solidFill>
                  <a:srgbClr val="FF0000"/>
                </a:solidFill>
              </a:rPr>
              <a:t>(&lt;=)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直接压入栈</a:t>
            </a: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54248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567378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3&gt;1</a:t>
            </a:r>
            <a:r>
              <a:rPr lang="zh-CN" altLang="en-US" dirty="0" smtClean="0"/>
              <a:t>，压入</a:t>
            </a:r>
            <a:endParaRPr lang="en-US" altLang="zh-CN" dirty="0" smtClean="0"/>
          </a:p>
        </p:txBody>
      </p:sp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30625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94579"/>
              </p:ext>
            </p:extLst>
          </p:nvPr>
        </p:nvGraphicFramePr>
        <p:xfrm>
          <a:off x="3432174" y="5181865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214107"/>
              </p:ext>
            </p:extLst>
          </p:nvPr>
        </p:nvGraphicFramePr>
        <p:xfrm>
          <a:off x="6562724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178126"/>
              </p:ext>
            </p:extLst>
          </p:nvPr>
        </p:nvGraphicFramePr>
        <p:xfrm>
          <a:off x="865980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83345"/>
              </p:ext>
            </p:extLst>
          </p:nvPr>
        </p:nvGraphicFramePr>
        <p:xfrm>
          <a:off x="6562724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50025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从左往右扫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扫到第七个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跟栈顶比较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栈顶高度没它</a:t>
            </a:r>
            <a:r>
              <a:rPr lang="zh-CN" altLang="en-US" dirty="0" smtClean="0">
                <a:solidFill>
                  <a:srgbClr val="FF0000"/>
                </a:solidFill>
              </a:rPr>
              <a:t>高</a:t>
            </a:r>
            <a:r>
              <a:rPr lang="en-US" altLang="zh-CN" dirty="0">
                <a:solidFill>
                  <a:srgbClr val="FF0000"/>
                </a:solidFill>
              </a:rPr>
              <a:t>(&lt;=)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直接压入栈</a:t>
            </a: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6341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59843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02253"/>
              </p:ext>
            </p:extLst>
          </p:nvPr>
        </p:nvGraphicFramePr>
        <p:xfrm>
          <a:off x="6562724" y="5186231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61705"/>
              </p:ext>
            </p:extLst>
          </p:nvPr>
        </p:nvGraphicFramePr>
        <p:xfrm>
          <a:off x="3432174" y="5181865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66026"/>
              </p:ext>
            </p:extLst>
          </p:nvPr>
        </p:nvGraphicFramePr>
        <p:xfrm>
          <a:off x="6562724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226643"/>
              </p:ext>
            </p:extLst>
          </p:nvPr>
        </p:nvGraphicFramePr>
        <p:xfrm>
          <a:off x="865980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288947"/>
              </p:ext>
            </p:extLst>
          </p:nvPr>
        </p:nvGraphicFramePr>
        <p:xfrm>
          <a:off x="6562724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23087"/>
              </p:ext>
            </p:extLst>
          </p:nvPr>
        </p:nvGraphicFramePr>
        <p:xfrm>
          <a:off x="865980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86466"/>
              </p:ext>
            </p:extLst>
          </p:nvPr>
        </p:nvGraphicFramePr>
        <p:xfrm>
          <a:off x="6589711" y="3796772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3&gt;=3</a:t>
            </a:r>
            <a:r>
              <a:rPr lang="zh-CN" altLang="en-US" dirty="0" smtClean="0"/>
              <a:t>，压入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5783975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21971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扫完了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栈里还有怎么办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r>
              <a:rPr lang="zh-CN" altLang="en-US" dirty="0" smtClean="0">
                <a:solidFill>
                  <a:srgbClr val="FF0000"/>
                </a:solidFill>
              </a:rPr>
              <a:t>这时说明栈里的元素都能扩展到最右端，故依次弹出并记录</a:t>
            </a:r>
            <a:endParaRPr lang="zh-CN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414337"/>
            <a:ext cx="4819650" cy="1514475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937818"/>
              </p:ext>
            </p:extLst>
          </p:nvPr>
        </p:nvGraphicFramePr>
        <p:xfrm>
          <a:off x="865980" y="5179484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838200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838200" y="5616575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90837" y="3101975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01017"/>
              </p:ext>
            </p:extLst>
          </p:nvPr>
        </p:nvGraphicFramePr>
        <p:xfrm>
          <a:off x="1531938" y="43497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0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3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 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       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右箭头 13"/>
          <p:cNvSpPr/>
          <p:nvPr/>
        </p:nvSpPr>
        <p:spPr>
          <a:xfrm>
            <a:off x="5443538" y="4214813"/>
            <a:ext cx="1090612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6562724" y="3115469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601075" y="3128963"/>
            <a:ext cx="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6534150" y="5599906"/>
            <a:ext cx="2066925" cy="1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671850"/>
              </p:ext>
            </p:extLst>
          </p:nvPr>
        </p:nvGraphicFramePr>
        <p:xfrm>
          <a:off x="9527381" y="5829169"/>
          <a:ext cx="2011364" cy="4370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3709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 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92848"/>
              </p:ext>
            </p:extLst>
          </p:nvPr>
        </p:nvGraphicFramePr>
        <p:xfrm>
          <a:off x="893761" y="3796772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13382"/>
              </p:ext>
            </p:extLst>
          </p:nvPr>
        </p:nvGraphicFramePr>
        <p:xfrm>
          <a:off x="9527381" y="5460683"/>
          <a:ext cx="2011364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13694"/>
              </p:ext>
            </p:extLst>
          </p:nvPr>
        </p:nvGraphicFramePr>
        <p:xfrm>
          <a:off x="865980" y="4700588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39985"/>
              </p:ext>
            </p:extLst>
          </p:nvPr>
        </p:nvGraphicFramePr>
        <p:xfrm>
          <a:off x="9527381" y="50487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7066"/>
              </p:ext>
            </p:extLst>
          </p:nvPr>
        </p:nvGraphicFramePr>
        <p:xfrm>
          <a:off x="865980" y="4248679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91057"/>
              </p:ext>
            </p:extLst>
          </p:nvPr>
        </p:nvGraphicFramePr>
        <p:xfrm>
          <a:off x="9527381" y="4671000"/>
          <a:ext cx="2011364" cy="4180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1364"/>
              </a:tblGrid>
              <a:tr h="418041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下标：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  </a:t>
                      </a: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高度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: 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019425" y="3128963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全部弹出</a:t>
            </a:r>
            <a:endParaRPr lang="en-US" altLang="zh-CN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9527381" y="4086225"/>
            <a:ext cx="2357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弹出的</a:t>
            </a:r>
            <a:r>
              <a:rPr lang="en-US" altLang="zh-CN" sz="3200" b="1" dirty="0">
                <a:solidFill>
                  <a:srgbClr val="FF0000"/>
                </a:solidFill>
              </a:rPr>
              <a:t>: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6562724" y="414338"/>
            <a:ext cx="2909889" cy="458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6943725" y="414338"/>
            <a:ext cx="2183605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3328989" y="414338"/>
            <a:ext cx="3614736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6943725" y="414337"/>
            <a:ext cx="800100" cy="4762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44836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45486" r="-459" b="-4294"/>
          <a:stretch>
            <a:fillRect/>
          </a:stretch>
        </p:blipFill>
        <p:spPr bwMode="auto">
          <a:xfrm>
            <a:off x="0" y="0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1858963"/>
            <a:ext cx="32766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文本框 8"/>
          <p:cNvSpPr txBox="1">
            <a:spLocks noChangeArrowheads="1"/>
          </p:cNvSpPr>
          <p:nvPr/>
        </p:nvSpPr>
        <p:spPr bwMode="auto">
          <a:xfrm>
            <a:off x="4646613" y="1803400"/>
            <a:ext cx="15525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7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肆</a:t>
            </a:r>
          </a:p>
        </p:txBody>
      </p:sp>
      <p:sp>
        <p:nvSpPr>
          <p:cNvPr id="35845" name="文本框 11"/>
          <p:cNvSpPr txBox="1">
            <a:spLocks noChangeArrowheads="1"/>
          </p:cNvSpPr>
          <p:nvPr/>
        </p:nvSpPr>
        <p:spPr bwMode="auto">
          <a:xfrm>
            <a:off x="3830638" y="4914900"/>
            <a:ext cx="42370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latin typeface="苏新诗古印宋简" pitchFamily="49" charset="-122"/>
                <a:ea typeface="苏新诗古印宋简" pitchFamily="49" charset="-122"/>
              </a:rPr>
              <a:t>容斥原理</a:t>
            </a:r>
            <a:endParaRPr lang="zh-CN" altLang="en-US" sz="3600" dirty="0">
              <a:latin typeface="苏新诗古印宋简" pitchFamily="49" charset="-122"/>
              <a:ea typeface="苏新诗古印宋简" pitchFamily="49" charset="-122"/>
            </a:endParaRPr>
          </a:p>
        </p:txBody>
      </p:sp>
      <p:pic>
        <p:nvPicPr>
          <p:cNvPr id="35847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992438"/>
            <a:ext cx="16938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pic>
        <p:nvPicPr>
          <p:cNvPr id="7" name="Picture 4" descr="http://www.cppblog.com/images/cppblog_com/vici/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852862"/>
            <a:ext cx="866775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cppblog.com/images/cppblog_com/vici/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7" y="1790700"/>
            <a:ext cx="191452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29099" y="2090738"/>
            <a:ext cx="381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这个大家都会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但</a:t>
            </a:r>
            <a:r>
              <a:rPr lang="zh-CN" altLang="en-US" sz="2400" dirty="0" smtClean="0">
                <a:solidFill>
                  <a:srgbClr val="FF0000"/>
                </a:solidFill>
              </a:rPr>
              <a:t>具体怎么应用呢</a:t>
            </a:r>
            <a:r>
              <a:rPr lang="en-US" altLang="zh-CN" sz="2400" dirty="0" smtClean="0">
                <a:solidFill>
                  <a:srgbClr val="FF0000"/>
                </a:solidFill>
              </a:rPr>
              <a:t>?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33043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</a:t>
            </a:r>
            <a:r>
              <a:rPr lang="zh-CN" altLang="en-US" dirty="0" smtClean="0"/>
              <a:t>排公式推导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容斥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6313" y="1705660"/>
            <a:ext cx="7196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n</a:t>
            </a:r>
            <a:r>
              <a:rPr lang="zh-CN" altLang="en-US" sz="3200" b="1" dirty="0"/>
              <a:t>封不同的信对应</a:t>
            </a:r>
            <a:r>
              <a:rPr lang="en-US" altLang="zh-CN" sz="3200" b="1" dirty="0"/>
              <a:t>n</a:t>
            </a:r>
            <a:r>
              <a:rPr lang="zh-CN" altLang="en-US" sz="3200" b="1" dirty="0"/>
              <a:t>个不同的信箱，问都装错信封的方法有多少种</a:t>
            </a:r>
            <a:r>
              <a:rPr lang="zh-CN" altLang="en-US" sz="3200" b="1" dirty="0" smtClean="0"/>
              <a:t>？</a:t>
            </a:r>
            <a:endParaRPr lang="en-US" altLang="zh-CN" sz="3200" b="1" dirty="0" smtClean="0"/>
          </a:p>
          <a:p>
            <a:r>
              <a:rPr lang="zh-CN" altLang="en-US" sz="3200" b="1" dirty="0" smtClean="0"/>
              <a:t>即</a:t>
            </a:r>
            <a:r>
              <a:rPr lang="en-US" altLang="zh-CN" sz="3200" b="1" dirty="0" smtClean="0"/>
              <a:t>p(</a:t>
            </a:r>
            <a:r>
              <a:rPr lang="en-US" altLang="zh-CN" sz="3200" b="1" dirty="0" err="1" smtClean="0"/>
              <a:t>i</a:t>
            </a:r>
            <a:r>
              <a:rPr lang="en-US" altLang="zh-CN" sz="3200" b="1" dirty="0" smtClean="0"/>
              <a:t>)!=</a:t>
            </a:r>
            <a:r>
              <a:rPr lang="en-US" altLang="zh-CN" sz="3200" b="1" dirty="0" err="1" smtClean="0"/>
              <a:t>i</a:t>
            </a:r>
            <a:r>
              <a:rPr lang="en-US" altLang="zh-CN" sz="3200" b="1" dirty="0" smtClean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8712" y="3240087"/>
            <a:ext cx="6586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普通记公式</a:t>
            </a:r>
            <a:r>
              <a:rPr lang="en-US" altLang="zh-CN" sz="2400" dirty="0" smtClean="0"/>
              <a:t>:  </a:t>
            </a:r>
            <a:r>
              <a:rPr lang="en-US" altLang="zh-CN" sz="2400" dirty="0" err="1" smtClean="0"/>
              <a:t>dp</a:t>
            </a:r>
            <a:r>
              <a:rPr lang="en-US" altLang="zh-CN" sz="2400" dirty="0" smtClean="0"/>
              <a:t>[1]=0;</a:t>
            </a:r>
          </a:p>
          <a:p>
            <a:r>
              <a:rPr lang="en-US" altLang="zh-CN" sz="2400" dirty="0"/>
              <a:t>	 </a:t>
            </a:r>
            <a:r>
              <a:rPr lang="en-US" altLang="zh-CN" sz="2400" dirty="0" smtClean="0"/>
              <a:t>           </a:t>
            </a:r>
            <a:r>
              <a:rPr lang="en-US" altLang="zh-CN" sz="2400" dirty="0" err="1" smtClean="0"/>
              <a:t>dp</a:t>
            </a:r>
            <a:r>
              <a:rPr lang="en-US" altLang="zh-CN" sz="2400" dirty="0" smtClean="0"/>
              <a:t>[2]=1;</a:t>
            </a:r>
          </a:p>
          <a:p>
            <a:r>
              <a:rPr lang="en-US" altLang="zh-CN" sz="2400" dirty="0"/>
              <a:t>	</a:t>
            </a:r>
            <a:r>
              <a:rPr lang="en-US" altLang="zh-CN" sz="2400" dirty="0" smtClean="0"/>
              <a:t>            </a:t>
            </a:r>
            <a:r>
              <a:rPr lang="en-US" altLang="zh-CN" sz="2400" dirty="0" err="1" smtClean="0"/>
              <a:t>dp</a:t>
            </a:r>
            <a:r>
              <a:rPr lang="en-US" altLang="zh-CN" sz="2400" dirty="0" smtClean="0"/>
              <a:t>[n]=(n-1)*(</a:t>
            </a:r>
            <a:r>
              <a:rPr lang="en-US" altLang="zh-CN" sz="2400" dirty="0" err="1" smtClean="0"/>
              <a:t>dp</a:t>
            </a:r>
            <a:r>
              <a:rPr lang="en-US" altLang="zh-CN" sz="2400" dirty="0" smtClean="0"/>
              <a:t>[n-1]+</a:t>
            </a:r>
            <a:r>
              <a:rPr lang="en-US" altLang="zh-CN" sz="2400" dirty="0" err="1" smtClean="0"/>
              <a:t>dp</a:t>
            </a:r>
            <a:r>
              <a:rPr lang="en-US" altLang="zh-CN" sz="2400" dirty="0" smtClean="0"/>
              <a:t>[n-2]);</a:t>
            </a:r>
            <a:endParaRPr lang="zh-CN" altLang="en-US" sz="2400" dirty="0"/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8662" y="5280303"/>
            <a:ext cx="17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利用容斥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820394"/>
            <a:ext cx="4600988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6762" y="1693464"/>
            <a:ext cx="31861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N=4   1*2*3*4=24</a:t>
            </a:r>
            <a:r>
              <a:rPr lang="zh-CN" altLang="en-US" dirty="0" smtClean="0"/>
              <a:t>种  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[4]=9</a:t>
            </a:r>
          </a:p>
          <a:p>
            <a:r>
              <a:rPr lang="en-US" altLang="zh-CN" dirty="0" smtClean="0"/>
              <a:t>1 2 3 4	2 1 3 4</a:t>
            </a:r>
          </a:p>
          <a:p>
            <a:r>
              <a:rPr lang="en-US" altLang="zh-CN" dirty="0" smtClean="0"/>
              <a:t>1 2 4 3	</a:t>
            </a:r>
            <a:r>
              <a:rPr lang="en-US" altLang="zh-CN" dirty="0" smtClean="0">
                <a:solidFill>
                  <a:srgbClr val="FF0000"/>
                </a:solidFill>
              </a:rPr>
              <a:t>2 1 4 3</a:t>
            </a:r>
          </a:p>
          <a:p>
            <a:r>
              <a:rPr lang="en-US" altLang="zh-CN" dirty="0" smtClean="0"/>
              <a:t>1 3 2 4	2 3 1 4</a:t>
            </a:r>
          </a:p>
          <a:p>
            <a:r>
              <a:rPr lang="en-US" altLang="zh-CN" dirty="0" smtClean="0"/>
              <a:t>1 3 4 2	</a:t>
            </a:r>
            <a:r>
              <a:rPr lang="en-US" altLang="zh-CN" dirty="0" smtClean="0">
                <a:solidFill>
                  <a:srgbClr val="FF0000"/>
                </a:solidFill>
              </a:rPr>
              <a:t>2 3 4 1</a:t>
            </a:r>
          </a:p>
          <a:p>
            <a:r>
              <a:rPr lang="en-US" altLang="zh-CN" dirty="0" smtClean="0"/>
              <a:t>1 4 2 3	</a:t>
            </a:r>
            <a:r>
              <a:rPr lang="en-US" altLang="zh-CN" dirty="0" smtClean="0">
                <a:solidFill>
                  <a:srgbClr val="FF0000"/>
                </a:solidFill>
              </a:rPr>
              <a:t>2 4 1 3</a:t>
            </a:r>
          </a:p>
          <a:p>
            <a:r>
              <a:rPr lang="en-US" altLang="zh-CN" dirty="0" smtClean="0"/>
              <a:t>1 4 3 2	2 4 3 1</a:t>
            </a:r>
          </a:p>
          <a:p>
            <a:endParaRPr lang="en-US" altLang="zh-CN" dirty="0"/>
          </a:p>
          <a:p>
            <a:r>
              <a:rPr lang="en-US" altLang="zh-CN" dirty="0" smtClean="0"/>
              <a:t>3 1 2 4      </a:t>
            </a:r>
            <a:r>
              <a:rPr lang="en-US" altLang="zh-CN" dirty="0" smtClean="0">
                <a:solidFill>
                  <a:srgbClr val="FF0000"/>
                </a:solidFill>
              </a:rPr>
              <a:t>4 1 2 3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3 1 4 2</a:t>
            </a:r>
            <a:r>
              <a:rPr lang="en-US" altLang="zh-CN" dirty="0" smtClean="0"/>
              <a:t>	4 1 3 2</a:t>
            </a:r>
          </a:p>
          <a:p>
            <a:r>
              <a:rPr lang="en-US" altLang="zh-CN" dirty="0" smtClean="0"/>
              <a:t>3 2 1 4	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4 2 1 3</a:t>
            </a:r>
          </a:p>
          <a:p>
            <a:r>
              <a:rPr lang="en-US" altLang="zh-CN" dirty="0" smtClean="0"/>
              <a:t>3 2 4 1	4 2 3 1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3 4 1 2</a:t>
            </a: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4 3 1 2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3 4 2 1 </a:t>
            </a:r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4 3 2 1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46645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</a:t>
            </a:r>
            <a:r>
              <a:rPr lang="zh-CN" altLang="en-US" dirty="0" smtClean="0"/>
              <a:t>排公式推导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容斥</a:t>
            </a:r>
            <a:endParaRPr lang="zh-CN" altLang="en-US" dirty="0"/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9" y="2042918"/>
            <a:ext cx="5062806" cy="365577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 flipV="1">
            <a:off x="4057650" y="1771650"/>
            <a:ext cx="2328863" cy="55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29388" y="1586984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涂色为所求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6400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</a:t>
            </a:r>
            <a:r>
              <a:rPr lang="zh-CN" altLang="en-US" dirty="0" smtClean="0"/>
              <a:t>排</a:t>
            </a:r>
            <a:r>
              <a:rPr lang="zh-CN" altLang="en-US" dirty="0"/>
              <a:t>公式推导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容斥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976312" y="1705660"/>
            <a:ext cx="100679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/>
              <a:t>n+m</a:t>
            </a:r>
            <a:r>
              <a:rPr lang="zh-CN" altLang="en-US" sz="3200" b="1" dirty="0" smtClean="0"/>
              <a:t>封</a:t>
            </a:r>
            <a:r>
              <a:rPr lang="zh-CN" altLang="en-US" sz="3200" b="1" dirty="0"/>
              <a:t>不同的</a:t>
            </a:r>
            <a:r>
              <a:rPr lang="zh-CN" altLang="en-US" sz="3200" b="1" dirty="0" smtClean="0"/>
              <a:t>信</a:t>
            </a:r>
            <a:r>
              <a:rPr lang="en-US" altLang="zh-CN" sz="3200" b="1" dirty="0" smtClean="0"/>
              <a:t>,</a:t>
            </a:r>
            <a:r>
              <a:rPr lang="zh-CN" altLang="en-US" sz="3200" b="1" dirty="0" smtClean="0"/>
              <a:t>前</a:t>
            </a:r>
            <a:r>
              <a:rPr lang="en-US" altLang="zh-CN" sz="3200" b="1" dirty="0" smtClean="0"/>
              <a:t>m</a:t>
            </a:r>
            <a:r>
              <a:rPr lang="zh-CN" altLang="en-US" sz="3200" b="1" dirty="0" smtClean="0"/>
              <a:t>封放错位置</a:t>
            </a:r>
            <a:r>
              <a:rPr lang="en-US" altLang="zh-CN" sz="3200" b="1" dirty="0" smtClean="0"/>
              <a:t>,</a:t>
            </a:r>
            <a:r>
              <a:rPr lang="zh-CN" altLang="en-US" sz="3200" b="1" dirty="0" smtClean="0"/>
              <a:t>问有多少种放法</a:t>
            </a:r>
            <a:r>
              <a:rPr lang="en-US" altLang="zh-CN" sz="3200" b="1" dirty="0" smtClean="0"/>
              <a:t>(TC-SRM717/1000-Derangements)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6312" y="3757940"/>
            <a:ext cx="1785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利用容斥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3095625"/>
            <a:ext cx="627180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58929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22538" y="1502330"/>
            <a:ext cx="6819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求</a:t>
            </a:r>
            <a:r>
              <a:rPr lang="en-US" altLang="zh-CN" sz="3200" b="1" dirty="0"/>
              <a:t>1-n</a:t>
            </a:r>
            <a:r>
              <a:rPr lang="zh-CN" altLang="en-US" sz="3200" b="1" dirty="0"/>
              <a:t>中与</a:t>
            </a:r>
            <a:r>
              <a:rPr lang="en-US" altLang="zh-CN" sz="3200" b="1" dirty="0"/>
              <a:t>m</a:t>
            </a:r>
            <a:r>
              <a:rPr lang="zh-CN" altLang="en-US" sz="3200" b="1" dirty="0"/>
              <a:t>互素的</a:t>
            </a:r>
            <a:r>
              <a:rPr lang="zh-CN" altLang="en-US" sz="3600" b="1" dirty="0" smtClean="0"/>
              <a:t>个数         </a:t>
            </a:r>
            <a:r>
              <a:rPr lang="en-US" altLang="zh-CN" sz="3600" b="1" dirty="0" smtClean="0"/>
              <a:t>n&lt;1e12</a:t>
            </a:r>
            <a:endParaRPr lang="zh-CN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239" y="2443162"/>
            <a:ext cx="84500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zh-CN" altLang="en-US" sz="3600" b="1" dirty="0" smtClean="0">
                <a:latin typeface="+mj-ea"/>
                <a:ea typeface="+mj-ea"/>
              </a:rPr>
              <a:t>我们</a:t>
            </a:r>
            <a:r>
              <a:rPr lang="zh-CN" altLang="en-US" sz="3600" b="1" dirty="0">
                <a:latin typeface="+mj-ea"/>
                <a:ea typeface="+mj-ea"/>
              </a:rPr>
              <a:t>可以先这样想：</a:t>
            </a:r>
            <a:r>
              <a:rPr lang="en-US" altLang="zh-CN" sz="3600" b="1" dirty="0">
                <a:latin typeface="+mj-ea"/>
                <a:ea typeface="+mj-ea"/>
              </a:rPr>
              <a:t>[1</a:t>
            </a:r>
            <a:r>
              <a:rPr lang="zh-CN" altLang="en-US" sz="3600" b="1" dirty="0">
                <a:latin typeface="+mj-ea"/>
                <a:ea typeface="+mj-ea"/>
              </a:rPr>
              <a:t>，</a:t>
            </a:r>
            <a:r>
              <a:rPr lang="en-US" altLang="zh-CN" sz="3600" b="1" dirty="0">
                <a:latin typeface="+mj-ea"/>
                <a:ea typeface="+mj-ea"/>
              </a:rPr>
              <a:t>n]</a:t>
            </a:r>
            <a:r>
              <a:rPr lang="zh-CN" altLang="en-US" sz="3600" b="1" dirty="0">
                <a:latin typeface="+mj-ea"/>
                <a:ea typeface="+mj-ea"/>
              </a:rPr>
              <a:t>中有多少个数和</a:t>
            </a:r>
            <a:r>
              <a:rPr lang="en-US" altLang="zh-CN" sz="3600" b="1" dirty="0">
                <a:latin typeface="+mj-ea"/>
                <a:ea typeface="+mj-ea"/>
              </a:rPr>
              <a:t>m</a:t>
            </a:r>
            <a:r>
              <a:rPr lang="zh-CN" altLang="en-US" sz="3600" b="1" dirty="0">
                <a:latin typeface="+mj-ea"/>
                <a:ea typeface="+mj-ea"/>
              </a:rPr>
              <a:t>互素，可以转换成</a:t>
            </a:r>
            <a:r>
              <a:rPr lang="en-US" altLang="zh-CN" sz="3600" b="1" dirty="0">
                <a:latin typeface="+mj-ea"/>
                <a:ea typeface="+mj-ea"/>
              </a:rPr>
              <a:t>[1</a:t>
            </a:r>
            <a:r>
              <a:rPr lang="zh-CN" altLang="en-US" sz="3600" b="1" dirty="0">
                <a:latin typeface="+mj-ea"/>
                <a:ea typeface="+mj-ea"/>
              </a:rPr>
              <a:t>，</a:t>
            </a:r>
            <a:r>
              <a:rPr lang="en-US" altLang="zh-CN" sz="3600" b="1" dirty="0">
                <a:latin typeface="+mj-ea"/>
                <a:ea typeface="+mj-ea"/>
              </a:rPr>
              <a:t>n]</a:t>
            </a:r>
            <a:r>
              <a:rPr lang="zh-CN" altLang="en-US" sz="3600" b="1" dirty="0">
                <a:latin typeface="+mj-ea"/>
                <a:ea typeface="+mj-ea"/>
              </a:rPr>
              <a:t>中有多少个数和</a:t>
            </a:r>
            <a:r>
              <a:rPr lang="en-US" altLang="zh-CN" sz="3600" b="1" dirty="0">
                <a:latin typeface="+mj-ea"/>
                <a:ea typeface="+mj-ea"/>
              </a:rPr>
              <a:t>m</a:t>
            </a:r>
            <a:r>
              <a:rPr lang="zh-CN" altLang="en-US" sz="3600" b="1" dirty="0">
                <a:latin typeface="+mj-ea"/>
                <a:ea typeface="+mj-ea"/>
              </a:rPr>
              <a:t>不互素（假设这个值为</a:t>
            </a:r>
            <a:r>
              <a:rPr lang="en-US" altLang="zh-CN" sz="3600" b="1" dirty="0" err="1">
                <a:latin typeface="+mj-ea"/>
                <a:ea typeface="+mj-ea"/>
              </a:rPr>
              <a:t>ans</a:t>
            </a:r>
            <a:r>
              <a:rPr lang="zh-CN" altLang="en-US" sz="3600" b="1" dirty="0">
                <a:latin typeface="+mj-ea"/>
                <a:ea typeface="+mj-ea"/>
              </a:rPr>
              <a:t>），那么互素当然就为</a:t>
            </a:r>
            <a:r>
              <a:rPr lang="en-US" altLang="zh-CN" sz="3600" b="1" dirty="0" smtClean="0">
                <a:latin typeface="+mj-ea"/>
                <a:ea typeface="+mj-ea"/>
              </a:rPr>
              <a:t>n-</a:t>
            </a:r>
            <a:r>
              <a:rPr lang="en-US" altLang="zh-CN" sz="3600" b="1" dirty="0" err="1" smtClean="0">
                <a:latin typeface="+mj-ea"/>
                <a:ea typeface="+mj-ea"/>
              </a:rPr>
              <a:t>ans</a:t>
            </a:r>
            <a:endParaRPr lang="en-US" altLang="zh-CN" sz="3600" b="1" dirty="0" smtClean="0">
              <a:latin typeface="+mj-ea"/>
              <a:ea typeface="+mj-ea"/>
            </a:endParaRPr>
          </a:p>
          <a:p>
            <a:endParaRPr lang="zh-CN" alt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22538" y="2401519"/>
            <a:ext cx="793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肯定不能暴力求 需要将问题转化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41790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4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162050" y="1697801"/>
            <a:ext cx="85534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 </a:t>
            </a:r>
            <a:r>
              <a:rPr lang="zh-CN" altLang="en-US" sz="2400" dirty="0"/>
              <a:t> 问题就变成了求</a:t>
            </a:r>
            <a:r>
              <a:rPr lang="en-US" altLang="zh-CN" sz="2400" dirty="0"/>
              <a:t>[1</a:t>
            </a:r>
            <a:r>
              <a:rPr lang="zh-CN" altLang="en-US" sz="2400" dirty="0"/>
              <a:t>，</a:t>
            </a:r>
            <a:r>
              <a:rPr lang="en-US" altLang="zh-CN" sz="2400" dirty="0"/>
              <a:t>n]</a:t>
            </a:r>
            <a:r>
              <a:rPr lang="zh-CN" altLang="en-US" sz="2400" dirty="0"/>
              <a:t>中有多少个数和</a:t>
            </a:r>
            <a:r>
              <a:rPr lang="en-US" altLang="zh-CN" sz="2400" dirty="0"/>
              <a:t>m</a:t>
            </a:r>
            <a:r>
              <a:rPr lang="zh-CN" altLang="en-US" sz="2400" dirty="0"/>
              <a:t>不互素。</a:t>
            </a:r>
          </a:p>
          <a:p>
            <a:r>
              <a:rPr lang="zh-CN" altLang="en-US" sz="2400" dirty="0"/>
              <a:t>    假设</a:t>
            </a:r>
            <a:r>
              <a:rPr lang="en-US" altLang="zh-CN" sz="2400" dirty="0"/>
              <a:t>n=12</a:t>
            </a:r>
            <a:r>
              <a:rPr lang="zh-CN" altLang="en-US" sz="2400" dirty="0"/>
              <a:t>，</a:t>
            </a:r>
            <a:r>
              <a:rPr lang="en-US" altLang="zh-CN" sz="2400" dirty="0"/>
              <a:t>m=30</a:t>
            </a:r>
          </a:p>
          <a:p>
            <a:r>
              <a:rPr lang="en-US" altLang="zh-CN" sz="2400" dirty="0"/>
              <a:t>    </a:t>
            </a:r>
            <a:r>
              <a:rPr lang="zh-CN" altLang="en-US" sz="2400" dirty="0"/>
              <a:t>第一步：首先求出</a:t>
            </a:r>
            <a:r>
              <a:rPr lang="en-US" altLang="zh-CN" sz="2400" dirty="0"/>
              <a:t>m</a:t>
            </a:r>
            <a:r>
              <a:rPr lang="zh-CN" altLang="en-US" sz="2400" dirty="0"/>
              <a:t>的因子数（</a:t>
            </a:r>
            <a:r>
              <a:rPr lang="en-US" altLang="zh-CN" sz="2400" dirty="0"/>
              <a:t>m</a:t>
            </a:r>
            <a:r>
              <a:rPr lang="zh-CN" altLang="en-US" sz="2400" dirty="0"/>
              <a:t>的因子数为</a:t>
            </a:r>
            <a:r>
              <a:rPr lang="en-US" altLang="zh-CN" sz="2400" dirty="0"/>
              <a:t>2,3,5</a:t>
            </a:r>
            <a:r>
              <a:rPr lang="zh-CN" altLang="en-US" sz="2400" dirty="0"/>
              <a:t>）。</a:t>
            </a:r>
          </a:p>
          <a:p>
            <a:r>
              <a:rPr lang="zh-CN" altLang="en-US" sz="2400" dirty="0"/>
              <a:t>    第二步：</a:t>
            </a:r>
            <a:r>
              <a:rPr lang="en-US" altLang="zh-CN" sz="2400" dirty="0"/>
              <a:t>[1</a:t>
            </a:r>
            <a:r>
              <a:rPr lang="zh-CN" altLang="en-US" sz="2400" dirty="0"/>
              <a:t>，</a:t>
            </a:r>
            <a:r>
              <a:rPr lang="en-US" altLang="zh-CN" sz="2400" dirty="0"/>
              <a:t>n]</a:t>
            </a:r>
            <a:r>
              <a:rPr lang="zh-CN" altLang="en-US" sz="2400" dirty="0"/>
              <a:t>中 是</a:t>
            </a:r>
            <a:r>
              <a:rPr lang="en-US" altLang="zh-CN" sz="2400" dirty="0"/>
              <a:t>m</a:t>
            </a:r>
            <a:r>
              <a:rPr lang="zh-CN" altLang="en-US" sz="2400" dirty="0"/>
              <a:t>因子的倍数当然就不互素了。</a:t>
            </a:r>
          </a:p>
          <a:p>
            <a:r>
              <a:rPr lang="zh-CN" altLang="en-US" sz="2400" dirty="0"/>
              <a:t>             （</a:t>
            </a:r>
            <a:r>
              <a:rPr lang="en-US" altLang="zh-CN" sz="2400" dirty="0"/>
              <a:t>2,4,6,8,10,12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-&gt; n/2 </a:t>
            </a:r>
            <a:r>
              <a:rPr lang="en-US" altLang="zh-CN" sz="2400" dirty="0"/>
              <a:t>  </a:t>
            </a:r>
            <a:r>
              <a:rPr lang="en-US" altLang="zh-CN" sz="2400" dirty="0" smtClean="0"/>
              <a:t>  6</a:t>
            </a:r>
            <a:r>
              <a:rPr lang="zh-CN" altLang="en-US" sz="2400" dirty="0" smtClean="0"/>
              <a:t>个 </a:t>
            </a:r>
            <a:r>
              <a:rPr lang="zh-CN" altLang="en-US" sz="2400" dirty="0"/>
              <a:t> </a:t>
            </a:r>
            <a:endParaRPr lang="en-US" altLang="zh-CN" sz="2400" dirty="0" smtClean="0"/>
          </a:p>
          <a:p>
            <a:r>
              <a:rPr lang="en-US" altLang="zh-CN" sz="2400" dirty="0" smtClean="0"/>
              <a:t>	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3,6,9,12</a:t>
            </a:r>
            <a:r>
              <a:rPr lang="zh-CN" altLang="en-US" sz="2400" dirty="0" smtClean="0"/>
              <a:t>）        </a:t>
            </a:r>
            <a:r>
              <a:rPr lang="en-US" altLang="zh-CN" sz="2400" dirty="0" smtClean="0"/>
              <a:t>-&gt;  n/3 </a:t>
            </a:r>
            <a:r>
              <a:rPr lang="en-US" altLang="zh-CN" sz="2400" dirty="0"/>
              <a:t> </a:t>
            </a:r>
            <a:r>
              <a:rPr lang="en-US" altLang="zh-CN" sz="2400" dirty="0" smtClean="0"/>
              <a:t>   4</a:t>
            </a:r>
            <a:r>
              <a:rPr lang="zh-CN" altLang="en-US" sz="2400" dirty="0"/>
              <a:t>个</a:t>
            </a:r>
            <a:endParaRPr lang="en-US" altLang="zh-CN" sz="2400" dirty="0" smtClean="0"/>
          </a:p>
          <a:p>
            <a:r>
              <a:rPr lang="en-US" altLang="zh-CN" sz="2400" dirty="0" smtClean="0"/>
              <a:t>	</a:t>
            </a:r>
            <a:r>
              <a:rPr lang="zh-CN" altLang="en-US" sz="2400" dirty="0" smtClean="0"/>
              <a:t>（</a:t>
            </a:r>
            <a:r>
              <a:rPr lang="en-US" altLang="zh-CN" sz="2400" dirty="0"/>
              <a:t>5,10</a:t>
            </a:r>
            <a:r>
              <a:rPr lang="zh-CN" altLang="en-US" sz="2400" dirty="0" smtClean="0"/>
              <a:t>）               </a:t>
            </a:r>
            <a:r>
              <a:rPr lang="en-US" altLang="zh-CN" sz="2400" dirty="0" smtClean="0"/>
              <a:t>-&gt;  n/5     2</a:t>
            </a:r>
            <a:r>
              <a:rPr lang="zh-CN" altLang="en-US" sz="2400" dirty="0"/>
              <a:t>个 </a:t>
            </a:r>
          </a:p>
          <a:p>
            <a:r>
              <a:rPr lang="zh-CN" altLang="en-US" sz="2400" dirty="0"/>
              <a:t>     </a:t>
            </a:r>
            <a:r>
              <a:rPr lang="zh-CN" altLang="en-US" sz="2400" dirty="0" smtClean="0"/>
              <a:t>第三步</a:t>
            </a:r>
            <a:r>
              <a:rPr lang="en-US" altLang="zh-CN" sz="2400" dirty="0" smtClean="0"/>
              <a:t>:  </a:t>
            </a:r>
            <a:r>
              <a:rPr lang="zh-CN" altLang="en-US" sz="2400" dirty="0" smtClean="0"/>
              <a:t>利用</a:t>
            </a:r>
            <a:r>
              <a:rPr lang="zh-CN" altLang="en-US" sz="2400" dirty="0" smtClean="0">
                <a:solidFill>
                  <a:srgbClr val="FF0000"/>
                </a:solidFill>
              </a:rPr>
              <a:t>容斥原理去重 </a:t>
            </a:r>
            <a:r>
              <a:rPr lang="zh-CN" altLang="en-US" sz="2400" dirty="0"/>
              <a:t>      </a:t>
            </a:r>
            <a:endParaRPr lang="en-US" altLang="zh-CN" sz="2400" dirty="0" smtClean="0"/>
          </a:p>
          <a:p>
            <a:r>
              <a:rPr lang="zh-CN" altLang="en-US" sz="2400" dirty="0" smtClean="0"/>
              <a:t>公式</a:t>
            </a:r>
            <a:r>
              <a:rPr lang="zh-CN" altLang="en-US" sz="2400" dirty="0"/>
              <a:t>就是  </a:t>
            </a:r>
            <a:r>
              <a:rPr lang="en-US" altLang="zh-CN" sz="2400" dirty="0"/>
              <a:t>n/2+n/3+n/5-n/(2*3)-n/(2*5)-n/(3*5)+n/(2*3*5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en-US" altLang="zh-CN" sz="2400" dirty="0" err="1" smtClean="0"/>
              <a:t>ans</a:t>
            </a:r>
            <a:r>
              <a:rPr lang="en-US" altLang="zh-CN" sz="2400" dirty="0" smtClean="0"/>
              <a:t>=    6 + 4 +   2    – 2        – 1            – 0        +0 =9</a:t>
            </a:r>
            <a:r>
              <a:rPr lang="zh-CN" altLang="en-US" sz="2400" dirty="0" smtClean="0"/>
              <a:t>个</a:t>
            </a:r>
            <a:endParaRPr lang="en-US" altLang="zh-CN" sz="2400" dirty="0" smtClean="0"/>
          </a:p>
          <a:p>
            <a:r>
              <a:rPr lang="zh-CN" altLang="en-US" sz="2400" dirty="0" smtClean="0"/>
              <a:t>答案就是</a:t>
            </a:r>
            <a:r>
              <a:rPr lang="en-US" altLang="zh-CN" sz="2400" dirty="0" smtClean="0">
                <a:solidFill>
                  <a:srgbClr val="FF0000"/>
                </a:solidFill>
              </a:rPr>
              <a:t>n-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ans</a:t>
            </a:r>
            <a:r>
              <a:rPr lang="zh-CN" altLang="en-US" sz="2400" dirty="0" smtClean="0"/>
              <a:t>个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069089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45486" r="-459" b="-4294"/>
          <a:stretch>
            <a:fillRect/>
          </a:stretch>
        </p:blipFill>
        <p:spPr bwMode="auto">
          <a:xfrm>
            <a:off x="0" y="0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1858963"/>
            <a:ext cx="32766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4646613" y="1803400"/>
            <a:ext cx="15525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7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壹</a:t>
            </a:r>
          </a:p>
        </p:txBody>
      </p:sp>
      <p:sp>
        <p:nvSpPr>
          <p:cNvPr id="20485" name="文本框 11"/>
          <p:cNvSpPr txBox="1">
            <a:spLocks noChangeArrowheads="1"/>
          </p:cNvSpPr>
          <p:nvPr/>
        </p:nvSpPr>
        <p:spPr bwMode="auto">
          <a:xfrm>
            <a:off x="3830638" y="4914900"/>
            <a:ext cx="4237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dirty="0" smtClean="0">
                <a:latin typeface="苏新诗古印宋简" pitchFamily="49" charset="-122"/>
                <a:ea typeface="苏新诗古印宋简" pitchFamily="49" charset="-122"/>
              </a:rPr>
              <a:t>大数求余</a:t>
            </a:r>
            <a:endParaRPr lang="zh-CN" altLang="en-US" sz="3600" dirty="0">
              <a:latin typeface="苏新诗古印宋简" pitchFamily="49" charset="-122"/>
              <a:ea typeface="苏新诗古印宋简" pitchFamily="49" charset="-122"/>
            </a:endParaRPr>
          </a:p>
        </p:txBody>
      </p:sp>
      <p:pic>
        <p:nvPicPr>
          <p:cNvPr id="20487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992438"/>
            <a:ext cx="16938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386137" y="2514600"/>
            <a:ext cx="954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问题是怎么实现</a:t>
            </a:r>
            <a:r>
              <a:rPr lang="en-US" altLang="zh-CN" sz="3600" dirty="0" smtClean="0"/>
              <a:t>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639042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第一步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你得会写一个数的分解因数吧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dirty="0" smtClean="0"/>
              <a:t>分解</a:t>
            </a:r>
            <a:r>
              <a:rPr lang="en-US" altLang="zh-CN" dirty="0" smtClean="0"/>
              <a:t>n list</a:t>
            </a:r>
            <a:r>
              <a:rPr lang="zh-CN" altLang="en-US" dirty="0" smtClean="0"/>
              <a:t>放答案 一个数如果不是素数的话 其素因子不会超过根号</a:t>
            </a:r>
            <a:r>
              <a:rPr lang="en-US" altLang="zh-CN" dirty="0" smtClean="0"/>
              <a:t>n</a:t>
            </a:r>
          </a:p>
          <a:p>
            <a:r>
              <a:rPr lang="en-US" altLang="zh-CN" dirty="0"/>
              <a:t>v</a:t>
            </a:r>
            <a:r>
              <a:rPr lang="en-US" altLang="zh-CN" dirty="0" smtClean="0"/>
              <a:t>oid </a:t>
            </a:r>
            <a:r>
              <a:rPr lang="en-US" altLang="zh-CN" dirty="0" err="1" smtClean="0"/>
              <a:t>fenjie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n){</a:t>
            </a:r>
          </a:p>
          <a:p>
            <a:pPr lvl="1"/>
            <a:r>
              <a:rPr lang="en-US" altLang="zh-CN" dirty="0" smtClean="0"/>
              <a:t>for(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=2;i&lt;=</a:t>
            </a:r>
            <a:r>
              <a:rPr lang="en-US" altLang="zh-CN" dirty="0" err="1" smtClean="0"/>
              <a:t>Math.sqrt</a:t>
            </a:r>
            <a:r>
              <a:rPr lang="en-US" altLang="zh-CN" dirty="0" smtClean="0"/>
              <a:t>(n);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++){ </a:t>
            </a:r>
          </a:p>
          <a:p>
            <a:pPr lvl="1"/>
            <a:r>
              <a:rPr lang="en-US" altLang="zh-CN" dirty="0" smtClean="0"/>
              <a:t>	if(</a:t>
            </a:r>
            <a:r>
              <a:rPr lang="en-US" altLang="zh-CN" dirty="0" err="1" smtClean="0">
                <a:solidFill>
                  <a:srgbClr val="FF0000"/>
                </a:solidFill>
              </a:rPr>
              <a:t>n%i</a:t>
            </a:r>
            <a:r>
              <a:rPr lang="en-US" altLang="zh-CN" dirty="0" smtClean="0">
                <a:solidFill>
                  <a:srgbClr val="FF0000"/>
                </a:solidFill>
              </a:rPr>
              <a:t>==0</a:t>
            </a:r>
            <a:r>
              <a:rPr lang="en-US" altLang="zh-CN" dirty="0" smtClean="0"/>
              <a:t>){ </a:t>
            </a:r>
          </a:p>
          <a:p>
            <a:pPr lvl="3"/>
            <a:r>
              <a:rPr lang="en-US" altLang="zh-CN" dirty="0" smtClean="0"/>
              <a:t>	</a:t>
            </a:r>
            <a:r>
              <a:rPr lang="en-US" altLang="zh-CN" dirty="0" err="1" smtClean="0"/>
              <a:t>list.add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);    //</a:t>
            </a:r>
            <a:r>
              <a:rPr lang="zh-CN" altLang="en-US" dirty="0" smtClean="0"/>
              <a:t>把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记录下来</a:t>
            </a:r>
            <a:r>
              <a:rPr lang="en-US" altLang="zh-CN" dirty="0" smtClean="0"/>
              <a:t>,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是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的素因子 此处记录的代码看个人情况改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while(</a:t>
            </a:r>
            <a:r>
              <a:rPr lang="en-US" altLang="zh-CN" dirty="0" err="1" smtClean="0">
                <a:solidFill>
                  <a:srgbClr val="FF0000"/>
                </a:solidFill>
              </a:rPr>
              <a:t>n%i</a:t>
            </a:r>
            <a:r>
              <a:rPr lang="en-US" altLang="zh-CN" dirty="0" smtClean="0">
                <a:solidFill>
                  <a:srgbClr val="FF0000"/>
                </a:solidFill>
              </a:rPr>
              <a:t>==0)</a:t>
            </a:r>
            <a:r>
              <a:rPr lang="en-US" altLang="zh-CN" dirty="0" smtClean="0"/>
              <a:t>{ 	//</a:t>
            </a:r>
            <a:r>
              <a:rPr lang="zh-CN" altLang="en-US" dirty="0" smtClean="0"/>
              <a:t>把所有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去掉</a:t>
            </a:r>
            <a:endParaRPr lang="en-US" altLang="zh-CN" dirty="0" smtClean="0"/>
          </a:p>
          <a:p>
            <a:pPr lvl="3"/>
            <a:r>
              <a:rPr lang="en-US" altLang="zh-CN" dirty="0" smtClean="0"/>
              <a:t>		n/=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; </a:t>
            </a:r>
          </a:p>
          <a:p>
            <a:pPr lvl="3"/>
            <a:r>
              <a:rPr lang="en-US" altLang="zh-CN" dirty="0" smtClean="0"/>
              <a:t>	} </a:t>
            </a:r>
          </a:p>
          <a:p>
            <a:pPr lvl="1"/>
            <a:r>
              <a:rPr lang="en-US" altLang="zh-CN" dirty="0" smtClean="0"/>
              <a:t>	} </a:t>
            </a:r>
          </a:p>
          <a:p>
            <a:pPr lvl="1"/>
            <a:r>
              <a:rPr lang="en-US" altLang="zh-CN" dirty="0" smtClean="0"/>
              <a:t>} </a:t>
            </a:r>
          </a:p>
          <a:p>
            <a:pPr lvl="1"/>
            <a:r>
              <a:rPr lang="en-US" altLang="zh-CN" dirty="0" smtClean="0"/>
              <a:t>if(n&gt;1)</a:t>
            </a:r>
            <a:r>
              <a:rPr lang="en-US" altLang="zh-CN" dirty="0" err="1" smtClean="0"/>
              <a:t>list.add</a:t>
            </a:r>
            <a:r>
              <a:rPr lang="en-US" altLang="zh-CN" dirty="0" smtClean="0"/>
              <a:t>(n);	//</a:t>
            </a:r>
            <a:r>
              <a:rPr lang="zh-CN" altLang="en-US" dirty="0" smtClean="0"/>
              <a:t>如果到最后</a:t>
            </a:r>
            <a:r>
              <a:rPr lang="en-US" altLang="zh-CN" dirty="0" smtClean="0"/>
              <a:t>n</a:t>
            </a:r>
            <a:r>
              <a:rPr lang="zh-CN" altLang="en-US" dirty="0" smtClean="0"/>
              <a:t>不为</a:t>
            </a:r>
            <a:r>
              <a:rPr lang="en-US" altLang="zh-CN" dirty="0" smtClean="0"/>
              <a:t>1 n</a:t>
            </a:r>
            <a:r>
              <a:rPr lang="zh-CN" altLang="en-US" dirty="0" smtClean="0"/>
              <a:t>本身为素数 需要记录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重要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390427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</a:rPr>
              <a:t>二</a:t>
            </a:r>
            <a:r>
              <a:rPr lang="zh-CN" altLang="en-US" sz="2400" dirty="0" smtClean="0">
                <a:solidFill>
                  <a:srgbClr val="FF0000"/>
                </a:solidFill>
              </a:rPr>
              <a:t>步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容斥有很多实现方法</a:t>
            </a:r>
            <a:r>
              <a:rPr lang="en-US" altLang="zh-CN" sz="2400" dirty="0" smtClean="0">
                <a:solidFill>
                  <a:srgbClr val="FF0000"/>
                </a:solidFill>
              </a:rPr>
              <a:t>,</a:t>
            </a:r>
            <a:r>
              <a:rPr lang="zh-CN" altLang="en-US" sz="2400" dirty="0" smtClean="0">
                <a:solidFill>
                  <a:srgbClr val="FF0000"/>
                </a:solidFill>
              </a:rPr>
              <a:t>此处讲一个队列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你们用数组或</a:t>
            </a:r>
            <a:r>
              <a:rPr lang="en-US" altLang="zh-CN" sz="2400" dirty="0" smtClean="0">
                <a:solidFill>
                  <a:srgbClr val="FF0000"/>
                </a:solidFill>
              </a:rPr>
              <a:t>Vector</a:t>
            </a:r>
            <a:r>
              <a:rPr lang="zh-CN" altLang="en-US" sz="2400" dirty="0" smtClean="0">
                <a:solidFill>
                  <a:srgbClr val="FF0000"/>
                </a:solidFill>
              </a:rPr>
              <a:t>都可以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  <a:r>
              <a:rPr lang="zh-CN" altLang="en-US" sz="2400" dirty="0" smtClean="0">
                <a:solidFill>
                  <a:srgbClr val="FF0000"/>
                </a:solidFill>
              </a:rPr>
              <a:t>实现的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我们可以用一个队列</a:t>
            </a:r>
            <a:r>
              <a:rPr lang="en-US" altLang="zh-CN" sz="2400" dirty="0"/>
              <a:t>(</a:t>
            </a:r>
            <a:r>
              <a:rPr lang="zh-CN" altLang="en-US" sz="2400" dirty="0"/>
              <a:t>数组也行</a:t>
            </a:r>
            <a:r>
              <a:rPr lang="en-US" altLang="zh-CN" sz="2400" dirty="0"/>
              <a:t>)</a:t>
            </a:r>
            <a:r>
              <a:rPr lang="zh-CN" altLang="en-US" sz="2400" dirty="0"/>
              <a:t>存储出现的分母，我们可以令队列的第一个元素为</a:t>
            </a:r>
            <a:r>
              <a:rPr lang="en-US" altLang="zh-CN" sz="2400" dirty="0"/>
              <a:t>1</a:t>
            </a:r>
            <a:r>
              <a:rPr lang="zh-CN" altLang="en-US" sz="2400" dirty="0"/>
              <a:t>，让每次出现的</a:t>
            </a:r>
            <a:r>
              <a:rPr lang="en-US" altLang="zh-CN" sz="2400" dirty="0"/>
              <a:t>m</a:t>
            </a:r>
            <a:r>
              <a:rPr lang="zh-CN" altLang="en-US" sz="2400" dirty="0"/>
              <a:t>的因子和队列中的元素一个一个相乘再存储到队列中，最后就会发现存储的元素就是我们上面的分母了。现在的问题又变成了我们时候用加什么时候用减，这里我们只需要每次存的</a:t>
            </a:r>
            <a:r>
              <a:rPr lang="zh-CN" altLang="en-US" sz="2400" dirty="0" smtClean="0"/>
              <a:t>时候再</a:t>
            </a:r>
            <a:r>
              <a:rPr lang="zh-CN" altLang="en-US" sz="2400" dirty="0"/>
              <a:t>乘一个（</a:t>
            </a:r>
            <a:r>
              <a:rPr lang="en-US" altLang="zh-CN" sz="2400" dirty="0"/>
              <a:t>-1</a:t>
            </a:r>
            <a:r>
              <a:rPr lang="zh-CN" altLang="en-US" sz="2400" dirty="0"/>
              <a:t>），就可以得到我们想要的结果了。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6978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例子</a:t>
            </a:r>
            <a:r>
              <a:rPr lang="en-US" altLang="zh-CN" sz="2400" dirty="0" smtClean="0">
                <a:solidFill>
                  <a:srgbClr val="FF0000"/>
                </a:solidFill>
              </a:rPr>
              <a:t>: n=12,m=30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那么我们把</a:t>
            </a:r>
            <a:r>
              <a:rPr lang="en-US" altLang="zh-CN" sz="2400" dirty="0" smtClean="0">
                <a:solidFill>
                  <a:srgbClr val="FF0000"/>
                </a:solidFill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</a:rPr>
              <a:t>分解 </a:t>
            </a:r>
            <a:r>
              <a:rPr lang="en-US" altLang="zh-CN" sz="2400" dirty="0" smtClean="0">
                <a:solidFill>
                  <a:srgbClr val="FF0000"/>
                </a:solidFill>
              </a:rPr>
              <a:t>30=2*3*5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如果是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的话也是</a:t>
            </a:r>
            <a:r>
              <a:rPr lang="en-US" altLang="zh-CN" sz="2400" dirty="0" smtClean="0">
                <a:solidFill>
                  <a:srgbClr val="FF0000"/>
                </a:solidFill>
              </a:rPr>
              <a:t>2*3*5,</a:t>
            </a:r>
            <a:r>
              <a:rPr lang="zh-CN" altLang="en-US" sz="2400" dirty="0" smtClean="0">
                <a:solidFill>
                  <a:srgbClr val="FF0000"/>
                </a:solidFill>
              </a:rPr>
              <a:t>每个素因子我们只需要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0549" y="3526015"/>
            <a:ext cx="4729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你现在有一个队列，一开始先放一个</a:t>
            </a:r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71513" y="3533912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队头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862458"/>
              </p:ext>
            </p:extLst>
          </p:nvPr>
        </p:nvGraphicFramePr>
        <p:xfrm>
          <a:off x="1571624" y="4105803"/>
          <a:ext cx="11144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01147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例子</a:t>
            </a:r>
            <a:r>
              <a:rPr lang="en-US" altLang="zh-CN" sz="2400" dirty="0" smtClean="0">
                <a:solidFill>
                  <a:srgbClr val="FF0000"/>
                </a:solidFill>
              </a:rPr>
              <a:t>: n=12,m=30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那么我们把</a:t>
            </a:r>
            <a:r>
              <a:rPr lang="en-US" altLang="zh-CN" sz="2400" dirty="0" smtClean="0">
                <a:solidFill>
                  <a:srgbClr val="FF0000"/>
                </a:solidFill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</a:rPr>
              <a:t>分解 </a:t>
            </a:r>
            <a:r>
              <a:rPr lang="en-US" altLang="zh-CN" sz="2400" dirty="0" smtClean="0">
                <a:solidFill>
                  <a:srgbClr val="FF0000"/>
                </a:solidFill>
              </a:rPr>
              <a:t>30=2*3*5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如果是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的话也是</a:t>
            </a:r>
            <a:r>
              <a:rPr lang="en-US" altLang="zh-CN" sz="2400" dirty="0" smtClean="0">
                <a:solidFill>
                  <a:srgbClr val="FF0000"/>
                </a:solidFill>
              </a:rPr>
              <a:t>2*3*5,</a:t>
            </a:r>
            <a:r>
              <a:rPr lang="zh-CN" altLang="en-US" sz="2400" dirty="0" smtClean="0">
                <a:solidFill>
                  <a:srgbClr val="FF0000"/>
                </a:solidFill>
              </a:rPr>
              <a:t>每个素因子我们只需要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0549" y="3100566"/>
            <a:ext cx="6629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然后第一个因子是</a:t>
            </a:r>
            <a:r>
              <a:rPr lang="en-US" altLang="zh-CN" sz="3600" dirty="0" smtClean="0"/>
              <a:t>2 </a:t>
            </a:r>
          </a:p>
          <a:p>
            <a:r>
              <a:rPr lang="zh-CN" altLang="en-US" sz="3600" dirty="0" smtClean="0"/>
              <a:t>把</a:t>
            </a:r>
            <a:r>
              <a:rPr lang="en-US" altLang="zh-CN" sz="3600" dirty="0" smtClean="0">
                <a:solidFill>
                  <a:srgbClr val="FF0000"/>
                </a:solidFill>
              </a:rPr>
              <a:t>2</a:t>
            </a:r>
            <a:r>
              <a:rPr lang="zh-CN" altLang="en-US" sz="3600" dirty="0" smtClean="0">
                <a:solidFill>
                  <a:srgbClr val="FF0000"/>
                </a:solidFill>
              </a:rPr>
              <a:t>分别乘以</a:t>
            </a:r>
            <a:r>
              <a:rPr lang="zh-CN" altLang="en-US" sz="3600" dirty="0" smtClean="0"/>
              <a:t>队列里的</a:t>
            </a:r>
            <a:r>
              <a:rPr lang="zh-CN" altLang="en-US" sz="3600" dirty="0" smtClean="0">
                <a:solidFill>
                  <a:srgbClr val="FF0000"/>
                </a:solidFill>
              </a:rPr>
              <a:t>每个元素再乘以</a:t>
            </a:r>
            <a:r>
              <a:rPr lang="en-US" altLang="zh-CN" sz="3600" dirty="0" smtClean="0">
                <a:solidFill>
                  <a:srgbClr val="FF0000"/>
                </a:solidFill>
              </a:rPr>
              <a:t>-1</a:t>
            </a:r>
            <a:r>
              <a:rPr lang="zh-CN" altLang="en-US" sz="3600" dirty="0" smtClean="0">
                <a:solidFill>
                  <a:srgbClr val="FF0000"/>
                </a:solidFill>
              </a:rPr>
              <a:t>再放进</a:t>
            </a:r>
            <a:r>
              <a:rPr lang="zh-CN" altLang="en-US" sz="3600" dirty="0" smtClean="0"/>
              <a:t>队列</a:t>
            </a:r>
            <a:endParaRPr lang="zh-CN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586163" y="4262575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队头</a:t>
            </a:r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19013"/>
              </p:ext>
            </p:extLst>
          </p:nvPr>
        </p:nvGraphicFramePr>
        <p:xfrm>
          <a:off x="2443163" y="4292054"/>
          <a:ext cx="116998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64511"/>
              </p:ext>
            </p:extLst>
          </p:nvPr>
        </p:nvGraphicFramePr>
        <p:xfrm>
          <a:off x="307975" y="4484052"/>
          <a:ext cx="111442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 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1557338" y="4631907"/>
            <a:ext cx="6715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9178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例子</a:t>
            </a:r>
            <a:r>
              <a:rPr lang="en-US" altLang="zh-CN" sz="2400" dirty="0" smtClean="0">
                <a:solidFill>
                  <a:srgbClr val="FF0000"/>
                </a:solidFill>
              </a:rPr>
              <a:t>: n=12,m=30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那么我们把</a:t>
            </a:r>
            <a:r>
              <a:rPr lang="en-US" altLang="zh-CN" sz="2400" dirty="0" smtClean="0">
                <a:solidFill>
                  <a:srgbClr val="FF0000"/>
                </a:solidFill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</a:rPr>
              <a:t>分解 </a:t>
            </a:r>
            <a:r>
              <a:rPr lang="en-US" altLang="zh-CN" sz="2400" dirty="0" smtClean="0">
                <a:solidFill>
                  <a:srgbClr val="FF0000"/>
                </a:solidFill>
              </a:rPr>
              <a:t>30=2*3*5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如果是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的话也是</a:t>
            </a:r>
            <a:r>
              <a:rPr lang="en-US" altLang="zh-CN" sz="2400" dirty="0" smtClean="0">
                <a:solidFill>
                  <a:srgbClr val="FF0000"/>
                </a:solidFill>
              </a:rPr>
              <a:t>2*3*5,</a:t>
            </a:r>
            <a:r>
              <a:rPr lang="zh-CN" altLang="en-US" sz="2400" dirty="0" smtClean="0">
                <a:solidFill>
                  <a:srgbClr val="FF0000"/>
                </a:solidFill>
              </a:rPr>
              <a:t>每个素因子我们只需要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7588" y="41196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队头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00549" y="3100566"/>
            <a:ext cx="6629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然后第二个因子是</a:t>
            </a:r>
            <a:r>
              <a:rPr lang="en-US" altLang="zh-CN" sz="3600" dirty="0" smtClean="0"/>
              <a:t>3 </a:t>
            </a:r>
          </a:p>
          <a:p>
            <a:r>
              <a:rPr lang="zh-CN" altLang="en-US" sz="3600" dirty="0" smtClean="0"/>
              <a:t>把</a:t>
            </a:r>
            <a:r>
              <a:rPr lang="en-US" altLang="zh-CN" sz="3600" dirty="0" smtClean="0">
                <a:solidFill>
                  <a:srgbClr val="FF0000"/>
                </a:solidFill>
              </a:rPr>
              <a:t>3</a:t>
            </a:r>
            <a:r>
              <a:rPr lang="zh-CN" altLang="en-US" sz="3600" dirty="0" smtClean="0">
                <a:solidFill>
                  <a:srgbClr val="FF0000"/>
                </a:solidFill>
              </a:rPr>
              <a:t>分别乘以</a:t>
            </a:r>
            <a:r>
              <a:rPr lang="zh-CN" altLang="en-US" sz="3600" dirty="0" smtClean="0"/>
              <a:t>队列里的</a:t>
            </a:r>
            <a:r>
              <a:rPr lang="zh-CN" altLang="en-US" sz="3600" dirty="0" smtClean="0">
                <a:solidFill>
                  <a:srgbClr val="FF0000"/>
                </a:solidFill>
              </a:rPr>
              <a:t>每个元素再乘以</a:t>
            </a:r>
            <a:r>
              <a:rPr lang="en-US" altLang="zh-CN" sz="3600" dirty="0" smtClean="0">
                <a:solidFill>
                  <a:srgbClr val="FF0000"/>
                </a:solidFill>
              </a:rPr>
              <a:t>-1</a:t>
            </a:r>
            <a:r>
              <a:rPr lang="zh-CN" altLang="en-US" sz="3600" dirty="0" smtClean="0">
                <a:solidFill>
                  <a:srgbClr val="FF0000"/>
                </a:solidFill>
              </a:rPr>
              <a:t>再放进</a:t>
            </a:r>
            <a:r>
              <a:rPr lang="zh-CN" altLang="en-US" sz="3600" dirty="0" smtClean="0"/>
              <a:t>队列</a:t>
            </a:r>
            <a:endParaRPr lang="zh-CN" altLang="en-US" sz="36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32826"/>
              </p:ext>
            </p:extLst>
          </p:nvPr>
        </p:nvGraphicFramePr>
        <p:xfrm>
          <a:off x="2314575" y="4115752"/>
          <a:ext cx="116998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-6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197251"/>
              </p:ext>
            </p:extLst>
          </p:nvPr>
        </p:nvGraphicFramePr>
        <p:xfrm>
          <a:off x="155575" y="4377779"/>
          <a:ext cx="116998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直接箭头连接符 12"/>
          <p:cNvCxnSpPr/>
          <p:nvPr/>
        </p:nvCxnSpPr>
        <p:spPr>
          <a:xfrm>
            <a:off x="1485900" y="4729163"/>
            <a:ext cx="7286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9178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例子</a:t>
            </a:r>
            <a:r>
              <a:rPr lang="en-US" altLang="zh-CN" sz="2400" dirty="0" smtClean="0">
                <a:solidFill>
                  <a:srgbClr val="FF0000"/>
                </a:solidFill>
              </a:rPr>
              <a:t>: n=12,m=30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那么我们把</a:t>
            </a:r>
            <a:r>
              <a:rPr lang="en-US" altLang="zh-CN" sz="2400" dirty="0" smtClean="0">
                <a:solidFill>
                  <a:srgbClr val="FF0000"/>
                </a:solidFill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</a:rPr>
              <a:t>分解 </a:t>
            </a:r>
            <a:r>
              <a:rPr lang="en-US" altLang="zh-CN" sz="2400" dirty="0" smtClean="0">
                <a:solidFill>
                  <a:srgbClr val="FF0000"/>
                </a:solidFill>
              </a:rPr>
              <a:t>30=2*3*5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如果是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的话也是</a:t>
            </a:r>
            <a:r>
              <a:rPr lang="en-US" altLang="zh-CN" sz="2400" dirty="0" smtClean="0">
                <a:solidFill>
                  <a:srgbClr val="FF0000"/>
                </a:solidFill>
              </a:rPr>
              <a:t>2*3*5,</a:t>
            </a:r>
            <a:r>
              <a:rPr lang="zh-CN" altLang="en-US" sz="2400" dirty="0" smtClean="0">
                <a:solidFill>
                  <a:srgbClr val="FF0000"/>
                </a:solidFill>
              </a:rPr>
              <a:t>每个素因子我们只需要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9025" y="3545023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队头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00549" y="3100566"/>
            <a:ext cx="66294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然后第三个因子是</a:t>
            </a:r>
            <a:r>
              <a:rPr lang="en-US" altLang="zh-CN" sz="3600" dirty="0" smtClean="0"/>
              <a:t>5 </a:t>
            </a:r>
          </a:p>
          <a:p>
            <a:r>
              <a:rPr lang="zh-CN" altLang="en-US" sz="3600" dirty="0" smtClean="0"/>
              <a:t>把</a:t>
            </a:r>
            <a:r>
              <a:rPr lang="en-US" altLang="zh-CN" sz="3600" dirty="0" smtClean="0">
                <a:solidFill>
                  <a:srgbClr val="FF0000"/>
                </a:solidFill>
              </a:rPr>
              <a:t>5</a:t>
            </a:r>
            <a:r>
              <a:rPr lang="zh-CN" altLang="en-US" sz="3600" dirty="0" smtClean="0">
                <a:solidFill>
                  <a:srgbClr val="FF0000"/>
                </a:solidFill>
              </a:rPr>
              <a:t>分别乘以</a:t>
            </a:r>
            <a:r>
              <a:rPr lang="zh-CN" altLang="en-US" sz="3600" dirty="0" smtClean="0"/>
              <a:t>队列里的</a:t>
            </a:r>
            <a:r>
              <a:rPr lang="zh-CN" altLang="en-US" sz="3600" dirty="0" smtClean="0">
                <a:solidFill>
                  <a:srgbClr val="FF0000"/>
                </a:solidFill>
              </a:rPr>
              <a:t>每个元素再乘以</a:t>
            </a:r>
            <a:r>
              <a:rPr lang="en-US" altLang="zh-CN" sz="3600" dirty="0" smtClean="0">
                <a:solidFill>
                  <a:srgbClr val="FF0000"/>
                </a:solidFill>
              </a:rPr>
              <a:t>-1</a:t>
            </a:r>
            <a:r>
              <a:rPr lang="zh-CN" altLang="en-US" sz="3600" dirty="0" smtClean="0">
                <a:solidFill>
                  <a:srgbClr val="FF0000"/>
                </a:solidFill>
              </a:rPr>
              <a:t>再放进</a:t>
            </a:r>
            <a:r>
              <a:rPr lang="zh-CN" altLang="en-US" sz="3600" dirty="0" smtClean="0"/>
              <a:t>队列</a:t>
            </a:r>
            <a:endParaRPr lang="zh-CN" altLang="en-US" sz="36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0153"/>
              </p:ext>
            </p:extLst>
          </p:nvPr>
        </p:nvGraphicFramePr>
        <p:xfrm>
          <a:off x="2371725" y="3533912"/>
          <a:ext cx="116998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-2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-3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 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-5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-30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9549"/>
              </p:ext>
            </p:extLst>
          </p:nvPr>
        </p:nvGraphicFramePr>
        <p:xfrm>
          <a:off x="307975" y="4115752"/>
          <a:ext cx="116998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-6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1585913" y="4729163"/>
            <a:ext cx="7286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9178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6181725" y="-144463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容斥</a:t>
            </a:r>
            <a:r>
              <a:rPr lang="zh-CN" altLang="en-US" dirty="0"/>
              <a:t>入门</a:t>
            </a:r>
          </a:p>
        </p:txBody>
      </p:sp>
      <p:sp>
        <p:nvSpPr>
          <p:cNvPr id="6" name="AutoShape 2" descr="http://ofj2afd76.bkt.clouddn.com/8BT2%5B4DG7ZMX%7D%254UJO%7D6YG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214438" y="1900237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例子</a:t>
            </a:r>
            <a:r>
              <a:rPr lang="en-US" altLang="zh-CN" sz="2400" dirty="0" smtClean="0">
                <a:solidFill>
                  <a:srgbClr val="FF0000"/>
                </a:solidFill>
              </a:rPr>
              <a:t>: n=12,m=30 </a:t>
            </a: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那么我们把</a:t>
            </a:r>
            <a:r>
              <a:rPr lang="en-US" altLang="zh-CN" sz="2400" dirty="0" smtClean="0">
                <a:solidFill>
                  <a:srgbClr val="FF0000"/>
                </a:solidFill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</a:rPr>
              <a:t>分解 </a:t>
            </a:r>
            <a:r>
              <a:rPr lang="en-US" altLang="zh-CN" sz="2400" dirty="0" smtClean="0">
                <a:solidFill>
                  <a:srgbClr val="FF0000"/>
                </a:solidFill>
              </a:rPr>
              <a:t>30=2*3*5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如果是</a:t>
            </a:r>
            <a:r>
              <a:rPr lang="en-US" altLang="zh-CN" sz="2400" dirty="0" smtClean="0">
                <a:solidFill>
                  <a:srgbClr val="FF0000"/>
                </a:solidFill>
              </a:rPr>
              <a:t>60</a:t>
            </a:r>
            <a:r>
              <a:rPr lang="zh-CN" altLang="en-US" sz="2400" dirty="0" smtClean="0">
                <a:solidFill>
                  <a:srgbClr val="FF0000"/>
                </a:solidFill>
              </a:rPr>
              <a:t>的话也是</a:t>
            </a:r>
            <a:r>
              <a:rPr lang="en-US" altLang="zh-CN" sz="2400" dirty="0" smtClean="0">
                <a:solidFill>
                  <a:srgbClr val="FF0000"/>
                </a:solidFill>
              </a:rPr>
              <a:t>2*3*5,</a:t>
            </a:r>
            <a:r>
              <a:rPr lang="zh-CN" altLang="en-US" sz="2400" dirty="0" smtClean="0">
                <a:solidFill>
                  <a:srgbClr val="FF0000"/>
                </a:solidFill>
              </a:rPr>
              <a:t>每个素因子我们只需要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1575" y="3349246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队头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40048" y="3210746"/>
            <a:ext cx="794640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观察</a:t>
            </a:r>
            <a:endParaRPr lang="en-US" altLang="zh-CN" sz="2400" dirty="0"/>
          </a:p>
          <a:p>
            <a:r>
              <a:rPr lang="zh-CN" altLang="en-US" sz="2400" dirty="0" smtClean="0"/>
              <a:t>答案等于</a:t>
            </a:r>
            <a:r>
              <a:rPr lang="en-US" altLang="zh-CN" sz="2400" dirty="0" smtClean="0"/>
              <a:t>n-(n/2+n/3+n/5-n</a:t>
            </a:r>
            <a:r>
              <a:rPr lang="en-US" altLang="zh-CN" sz="2400" dirty="0"/>
              <a:t>/(2*3)-n/(2*5)-n/(3*5)+n/(2*3*5</a:t>
            </a:r>
            <a:r>
              <a:rPr lang="en-US" altLang="zh-CN" sz="2400" dirty="0" smtClean="0"/>
              <a:t>))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n/</a:t>
            </a:r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dirty="0" smtClean="0"/>
              <a:t> +n/</a:t>
            </a:r>
            <a:r>
              <a:rPr lang="en-US" altLang="zh-CN" sz="2400" dirty="0" smtClean="0">
                <a:solidFill>
                  <a:srgbClr val="FF0000"/>
                </a:solidFill>
              </a:rPr>
              <a:t>(-2) </a:t>
            </a:r>
            <a:r>
              <a:rPr lang="en-US" altLang="zh-CN" sz="2400" dirty="0" smtClean="0"/>
              <a:t>+n/</a:t>
            </a:r>
            <a:r>
              <a:rPr lang="en-US" altLang="zh-CN" sz="2400" dirty="0" smtClean="0">
                <a:solidFill>
                  <a:srgbClr val="FF0000"/>
                </a:solidFill>
              </a:rPr>
              <a:t>(-3) </a:t>
            </a:r>
            <a:r>
              <a:rPr lang="en-US" altLang="zh-CN" sz="2400" dirty="0" smtClean="0"/>
              <a:t>+n/</a:t>
            </a:r>
            <a:r>
              <a:rPr lang="en-US" altLang="zh-CN" sz="2400" dirty="0" smtClean="0">
                <a:solidFill>
                  <a:srgbClr val="FF0000"/>
                </a:solidFill>
              </a:rPr>
              <a:t>(-5) </a:t>
            </a:r>
            <a:r>
              <a:rPr lang="en-US" altLang="zh-CN" sz="2400" dirty="0" smtClean="0"/>
              <a:t>+n/</a:t>
            </a:r>
            <a:r>
              <a:rPr lang="en-US" altLang="zh-CN" sz="2400" dirty="0" smtClean="0">
                <a:solidFill>
                  <a:srgbClr val="FF0000"/>
                </a:solidFill>
              </a:rPr>
              <a:t>6</a:t>
            </a:r>
            <a:r>
              <a:rPr lang="en-US" altLang="zh-CN" sz="2400" dirty="0" smtClean="0"/>
              <a:t> +n/</a:t>
            </a:r>
            <a:r>
              <a:rPr lang="en-US" altLang="zh-CN" sz="2400" dirty="0" smtClean="0">
                <a:solidFill>
                  <a:srgbClr val="FF0000"/>
                </a:solidFill>
              </a:rPr>
              <a:t>10</a:t>
            </a:r>
            <a:r>
              <a:rPr lang="en-US" altLang="zh-CN" sz="2400" dirty="0" smtClean="0"/>
              <a:t> +n/</a:t>
            </a:r>
            <a:r>
              <a:rPr lang="en-US" altLang="zh-CN" sz="2400" dirty="0" smtClean="0">
                <a:solidFill>
                  <a:srgbClr val="FF0000"/>
                </a:solidFill>
              </a:rPr>
              <a:t>15</a:t>
            </a:r>
            <a:r>
              <a:rPr lang="en-US" altLang="zh-CN" sz="2400" dirty="0" smtClean="0"/>
              <a:t> +n/</a:t>
            </a:r>
            <a:r>
              <a:rPr lang="en-US" altLang="zh-CN" sz="2400" dirty="0" smtClean="0">
                <a:solidFill>
                  <a:srgbClr val="FF0000"/>
                </a:solidFill>
              </a:rPr>
              <a:t>(-30)</a:t>
            </a:r>
          </a:p>
          <a:p>
            <a:endParaRPr lang="en-US" altLang="zh-CN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96719"/>
              </p:ext>
            </p:extLst>
          </p:nvPr>
        </p:nvGraphicFramePr>
        <p:xfrm>
          <a:off x="2043113" y="3365201"/>
          <a:ext cx="1169988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988"/>
              </a:tblGrid>
              <a:tr h="33327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      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-2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-3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 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-5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 10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      -30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191780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" t="-4294" r="-105" b="45486"/>
          <a:stretch>
            <a:fillRect/>
          </a:stretch>
        </p:blipFill>
        <p:spPr bwMode="auto">
          <a:xfrm>
            <a:off x="-53975" y="-841375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1276">
            <a:off x="4583113" y="862013"/>
            <a:ext cx="3100387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文本框 3"/>
          <p:cNvSpPr txBox="1">
            <a:spLocks noChangeArrowheads="1"/>
          </p:cNvSpPr>
          <p:nvPr/>
        </p:nvSpPr>
        <p:spPr bwMode="auto">
          <a:xfrm>
            <a:off x="5038725" y="1712913"/>
            <a:ext cx="2190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致谢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43650" y="3729038"/>
            <a:ext cx="4943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最后丢个博客就跑</a:t>
            </a:r>
            <a:r>
              <a:rPr lang="en-US" altLang="zh-CN" sz="2800" dirty="0" err="1" smtClean="0"/>
              <a:t>OvO</a:t>
            </a:r>
            <a:endParaRPr lang="en-US" altLang="zh-CN" sz="2800" dirty="0" smtClean="0"/>
          </a:p>
          <a:p>
            <a:r>
              <a:rPr lang="en-US" altLang="zh-CN" sz="2800" dirty="0" smtClean="0"/>
              <a:t>	blog.lightina.cn</a:t>
            </a:r>
          </a:p>
          <a:p>
            <a:r>
              <a:rPr lang="en-US" altLang="zh-CN" sz="2800" dirty="0" smtClean="0"/>
              <a:t>		By </a:t>
            </a:r>
            <a:r>
              <a:rPr lang="zh-CN" altLang="en-US" sz="2800" dirty="0" smtClean="0"/>
              <a:t>陈之豪 </a:t>
            </a:r>
            <a:r>
              <a:rPr lang="en-US" altLang="zh-CN" sz="2800" dirty="0" smtClean="0"/>
              <a:t>2017.7.3</a:t>
            </a:r>
            <a:endParaRPr lang="zh-CN" altLang="en-US" sz="2800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1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924847" y="4995863"/>
            <a:ext cx="2273378" cy="420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hangingPunct="1">
              <a:defRPr/>
            </a:pP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We’re </a:t>
            </a:r>
            <a:r>
              <a:rPr lang="en-US" sz="2135" noProof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he </a:t>
            </a:r>
            <a:r>
              <a:rPr lang="en-US" sz="2135" noProof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Segoe UI Semilight" pitchFamily="2" charset="0"/>
              </a:rPr>
              <a:t>best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0413" y="457200"/>
            <a:ext cx="552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hdu5832-A </a:t>
            </a:r>
            <a:r>
              <a:rPr lang="en-US" altLang="zh-CN" sz="3600" b="1" dirty="0"/>
              <a:t>water problem</a:t>
            </a:r>
            <a:endParaRPr lang="zh-CN" altLang="en-US" sz="3600" b="1" dirty="0"/>
          </a:p>
        </p:txBody>
      </p:sp>
      <p:sp>
        <p:nvSpPr>
          <p:cNvPr id="4" name="矩形 3"/>
          <p:cNvSpPr/>
          <p:nvPr/>
        </p:nvSpPr>
        <p:spPr>
          <a:xfrm>
            <a:off x="1203181" y="2801422"/>
            <a:ext cx="99950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判断一个长度最多为</a:t>
            </a:r>
            <a:r>
              <a:rPr lang="en-US" altLang="zh-CN" sz="3200" b="1" dirty="0"/>
              <a:t>1e7</a:t>
            </a:r>
            <a:r>
              <a:rPr lang="zh-CN" altLang="en-US" sz="3200" b="1" dirty="0"/>
              <a:t>的数串是否同时模</a:t>
            </a:r>
            <a:r>
              <a:rPr lang="en-US" altLang="zh-CN" sz="3200" b="1" dirty="0"/>
              <a:t>73</a:t>
            </a:r>
            <a:r>
              <a:rPr lang="zh-CN" altLang="en-US" sz="3200" b="1" dirty="0"/>
              <a:t>和</a:t>
            </a:r>
            <a:r>
              <a:rPr lang="en-US" altLang="zh-CN" sz="3200" b="1" dirty="0"/>
              <a:t>137</a:t>
            </a:r>
            <a:r>
              <a:rPr lang="zh-CN" altLang="en-US" sz="3200" b="1" dirty="0"/>
              <a:t>为</a:t>
            </a:r>
            <a:r>
              <a:rPr lang="en-US" altLang="zh-CN" sz="3200" b="1" dirty="0"/>
              <a:t>0.</a:t>
            </a:r>
            <a:endParaRPr lang="zh-CN" altLang="en-US" sz="3200" b="1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矩形 2618"/>
          <p:cNvSpPr>
            <a:spLocks noChangeArrowheads="1"/>
          </p:cNvSpPr>
          <p:nvPr/>
        </p:nvSpPr>
        <p:spPr bwMode="auto">
          <a:xfrm>
            <a:off x="3109913" y="2176463"/>
            <a:ext cx="7970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</a:p>
        </p:txBody>
      </p:sp>
      <p:sp>
        <p:nvSpPr>
          <p:cNvPr id="22534" name="矩形 5434"/>
          <p:cNvSpPr>
            <a:spLocks noChangeArrowheads="1"/>
          </p:cNvSpPr>
          <p:nvPr/>
        </p:nvSpPr>
        <p:spPr bwMode="auto">
          <a:xfrm>
            <a:off x="3087688" y="3597275"/>
            <a:ext cx="7970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</a:p>
        </p:txBody>
      </p:sp>
      <p:sp>
        <p:nvSpPr>
          <p:cNvPr id="22535" name="文本框 5435"/>
          <p:cNvSpPr txBox="1">
            <a:spLocks noChangeArrowheads="1"/>
          </p:cNvSpPr>
          <p:nvPr/>
        </p:nvSpPr>
        <p:spPr bwMode="auto">
          <a:xfrm>
            <a:off x="3122613" y="3240088"/>
            <a:ext cx="285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538" name="文本框 5438"/>
          <p:cNvSpPr txBox="1">
            <a:spLocks noChangeArrowheads="1"/>
          </p:cNvSpPr>
          <p:nvPr/>
        </p:nvSpPr>
        <p:spPr bwMode="auto">
          <a:xfrm>
            <a:off x="3144838" y="4765675"/>
            <a:ext cx="285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b="1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539" name="组合 24"/>
          <p:cNvGrpSpPr>
            <a:grpSpLocks/>
          </p:cNvGrpSpPr>
          <p:nvPr/>
        </p:nvGrpSpPr>
        <p:grpSpPr bwMode="auto">
          <a:xfrm>
            <a:off x="1417638" y="1663700"/>
            <a:ext cx="977900" cy="1027113"/>
            <a:chOff x="1263276" y="2441658"/>
            <a:chExt cx="977949" cy="1027074"/>
          </a:xfrm>
        </p:grpSpPr>
        <p:grpSp>
          <p:nvGrpSpPr>
            <p:cNvPr id="22556" name="组合 25"/>
            <p:cNvGrpSpPr>
              <a:grpSpLocks/>
            </p:cNvGrpSpPr>
            <p:nvPr/>
          </p:nvGrpSpPr>
          <p:grpSpPr bwMode="auto">
            <a:xfrm>
              <a:off x="1263276" y="2514140"/>
              <a:ext cx="977949" cy="954592"/>
              <a:chOff x="2879678" y="2429301"/>
              <a:chExt cx="1440000" cy="14400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879678" y="2430116"/>
                <a:ext cx="1440000" cy="14391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599678" y="2430116"/>
                <a:ext cx="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2879678" y="3150906"/>
                <a:ext cx="1425974" cy="478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57" name="文本框 26"/>
            <p:cNvSpPr txBox="1">
              <a:spLocks noChangeArrowheads="1"/>
            </p:cNvSpPr>
            <p:nvPr/>
          </p:nvSpPr>
          <p:spPr bwMode="auto">
            <a:xfrm>
              <a:off x="1278136" y="2441658"/>
              <a:ext cx="6454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壹</a:t>
              </a:r>
            </a:p>
          </p:txBody>
        </p:sp>
      </p:grpSp>
      <p:grpSp>
        <p:nvGrpSpPr>
          <p:cNvPr id="22540" name="组合 32"/>
          <p:cNvGrpSpPr>
            <a:grpSpLocks/>
          </p:cNvGrpSpPr>
          <p:nvPr/>
        </p:nvGrpSpPr>
        <p:grpSpPr bwMode="auto">
          <a:xfrm>
            <a:off x="1419225" y="3113088"/>
            <a:ext cx="977900" cy="1027112"/>
            <a:chOff x="1263276" y="2441658"/>
            <a:chExt cx="977949" cy="1027074"/>
          </a:xfrm>
        </p:grpSpPr>
        <p:grpSp>
          <p:nvGrpSpPr>
            <p:cNvPr id="22549" name="组合 33"/>
            <p:cNvGrpSpPr>
              <a:grpSpLocks/>
            </p:cNvGrpSpPr>
            <p:nvPr/>
          </p:nvGrpSpPr>
          <p:grpSpPr bwMode="auto">
            <a:xfrm>
              <a:off x="1263276" y="2514140"/>
              <a:ext cx="977949" cy="954592"/>
              <a:chOff x="2879678" y="2429301"/>
              <a:chExt cx="1440000" cy="1440000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2879678" y="2430116"/>
                <a:ext cx="1440000" cy="14391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599678" y="2430116"/>
                <a:ext cx="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2879678" y="3150905"/>
                <a:ext cx="1425974" cy="478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50" name="文本框 34"/>
            <p:cNvSpPr txBox="1">
              <a:spLocks noChangeArrowheads="1"/>
            </p:cNvSpPr>
            <p:nvPr/>
          </p:nvSpPr>
          <p:spPr bwMode="auto">
            <a:xfrm>
              <a:off x="1278136" y="2441658"/>
              <a:ext cx="6454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贰</a:t>
              </a:r>
            </a:p>
          </p:txBody>
        </p:sp>
      </p:grpSp>
      <p:grpSp>
        <p:nvGrpSpPr>
          <p:cNvPr id="22541" name="组合 40"/>
          <p:cNvGrpSpPr>
            <a:grpSpLocks/>
          </p:cNvGrpSpPr>
          <p:nvPr/>
        </p:nvGrpSpPr>
        <p:grpSpPr bwMode="auto">
          <a:xfrm>
            <a:off x="1433513" y="4551363"/>
            <a:ext cx="977900" cy="1027112"/>
            <a:chOff x="1263276" y="2441658"/>
            <a:chExt cx="977949" cy="1027074"/>
          </a:xfrm>
        </p:grpSpPr>
        <p:grpSp>
          <p:nvGrpSpPr>
            <p:cNvPr id="22542" name="组合 41"/>
            <p:cNvGrpSpPr>
              <a:grpSpLocks/>
            </p:cNvGrpSpPr>
            <p:nvPr/>
          </p:nvGrpSpPr>
          <p:grpSpPr bwMode="auto">
            <a:xfrm>
              <a:off x="1263276" y="2514140"/>
              <a:ext cx="977949" cy="954592"/>
              <a:chOff x="2879678" y="2429301"/>
              <a:chExt cx="1440000" cy="144000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2879678" y="2430116"/>
                <a:ext cx="1440000" cy="14391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defRPr/>
                </a:pPr>
                <a:endParaRPr lang="zh-CN" altLang="en-US" noProof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2879678" y="2430116"/>
                <a:ext cx="144000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3599678" y="2430116"/>
                <a:ext cx="0" cy="143918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V="1">
                <a:off x="2879678" y="3150905"/>
                <a:ext cx="1425974" cy="4789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543" name="文本框 42"/>
            <p:cNvSpPr txBox="1">
              <a:spLocks noChangeArrowheads="1"/>
            </p:cNvSpPr>
            <p:nvPr/>
          </p:nvSpPr>
          <p:spPr bwMode="auto">
            <a:xfrm>
              <a:off x="1278136" y="2441658"/>
              <a:ext cx="64544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6000" dirty="0">
                  <a:latin typeface="禹卫书法行书简体&#10;" panose="02000603000000000000" pitchFamily="2" charset="-122"/>
                  <a:ea typeface="禹卫书法行书简体&#10;" panose="02000603000000000000" pitchFamily="2" charset="-122"/>
                </a:rPr>
                <a:t>叁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3048000" y="191277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 smtClean="0"/>
              <a:t>int</a:t>
            </a:r>
            <a:r>
              <a:rPr lang="en-US" altLang="zh-CN" dirty="0"/>
              <a:t> mod = 10001; </a:t>
            </a:r>
            <a:endParaRPr lang="en-US" altLang="zh-CN" b="1" dirty="0" smtClean="0"/>
          </a:p>
          <a:p>
            <a:r>
              <a:rPr lang="en-US" altLang="zh-CN" b="1" dirty="0" smtClean="0"/>
              <a:t>char</a:t>
            </a:r>
            <a:r>
              <a:rPr lang="en-US" altLang="zh-CN" dirty="0"/>
              <a:t> </a:t>
            </a:r>
            <a:r>
              <a:rPr lang="en-US" altLang="zh-CN" dirty="0" smtClean="0"/>
              <a:t>s[10000050];</a:t>
            </a:r>
            <a:r>
              <a:rPr lang="en-US" altLang="zh-CN" dirty="0"/>
              <a:t>  </a:t>
            </a:r>
            <a:endParaRPr lang="en-US" altLang="zh-CN" dirty="0" smtClean="0"/>
          </a:p>
          <a:p>
            <a:r>
              <a:rPr lang="en-US" altLang="zh-CN" dirty="0"/>
              <a:t> </a:t>
            </a:r>
            <a:endParaRPr lang="en-US" altLang="zh-CN" dirty="0" smtClean="0"/>
          </a:p>
          <a:p>
            <a:r>
              <a:rPr lang="en-US" altLang="zh-CN" b="1" dirty="0" smtClean="0"/>
              <a:t>while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scanf</a:t>
            </a:r>
            <a:r>
              <a:rPr lang="en-US" altLang="zh-CN" dirty="0"/>
              <a:t>("%</a:t>
            </a:r>
            <a:r>
              <a:rPr lang="en-US" altLang="zh-CN" dirty="0" err="1"/>
              <a:t>s",s</a:t>
            </a:r>
            <a:r>
              <a:rPr lang="en-US" altLang="zh-CN" dirty="0"/>
              <a:t>) == 1){  </a:t>
            </a:r>
          </a:p>
          <a:p>
            <a:r>
              <a:rPr lang="en-US" altLang="zh-CN" dirty="0"/>
              <a:t>        </a:t>
            </a:r>
            <a:r>
              <a:rPr lang="en-US" altLang="zh-CN" b="1" dirty="0" err="1"/>
              <a:t>int</a:t>
            </a:r>
            <a:r>
              <a:rPr lang="en-US" altLang="zh-CN" dirty="0"/>
              <a:t> </a:t>
            </a:r>
            <a:r>
              <a:rPr lang="en-US" altLang="zh-CN" dirty="0" err="1"/>
              <a:t>len</a:t>
            </a:r>
            <a:r>
              <a:rPr lang="en-US" altLang="zh-CN" dirty="0"/>
              <a:t> = </a:t>
            </a:r>
            <a:r>
              <a:rPr lang="en-US" altLang="zh-CN" dirty="0" err="1"/>
              <a:t>strlen</a:t>
            </a:r>
            <a:r>
              <a:rPr lang="en-US" altLang="zh-CN" dirty="0"/>
              <a:t>(s);  </a:t>
            </a:r>
          </a:p>
          <a:p>
            <a:r>
              <a:rPr lang="en-US" altLang="zh-CN" dirty="0"/>
              <a:t>        </a:t>
            </a:r>
            <a:r>
              <a:rPr lang="en-US" altLang="zh-CN" b="1" dirty="0" err="1"/>
              <a:t>int</a:t>
            </a:r>
            <a:r>
              <a:rPr lang="en-US" altLang="zh-CN" dirty="0"/>
              <a:t> v = 0;  </a:t>
            </a:r>
          </a:p>
          <a:p>
            <a:r>
              <a:rPr lang="en-US" altLang="zh-CN" dirty="0"/>
              <a:t>        </a:t>
            </a:r>
            <a:r>
              <a:rPr lang="en-US" altLang="zh-CN" b="1" dirty="0"/>
              <a:t>for</a:t>
            </a:r>
            <a:r>
              <a:rPr lang="en-US" altLang="zh-CN" dirty="0"/>
              <a:t> (</a:t>
            </a:r>
            <a:r>
              <a:rPr lang="en-US" altLang="zh-CN" b="1" dirty="0" err="1"/>
              <a:t>int</a:t>
            </a:r>
            <a:r>
              <a:rPr lang="en-US" altLang="zh-CN" dirty="0"/>
              <a:t> </a:t>
            </a:r>
            <a:r>
              <a:rPr lang="en-US" altLang="zh-CN" dirty="0" err="1"/>
              <a:t>i</a:t>
            </a:r>
            <a:r>
              <a:rPr lang="en-US" altLang="zh-CN" dirty="0"/>
              <a:t> = 0; </a:t>
            </a:r>
            <a:r>
              <a:rPr lang="en-US" altLang="zh-CN" dirty="0" err="1"/>
              <a:t>i</a:t>
            </a:r>
            <a:r>
              <a:rPr lang="en-US" altLang="zh-CN" dirty="0"/>
              <a:t> &lt; </a:t>
            </a:r>
            <a:r>
              <a:rPr lang="en-US" altLang="zh-CN" dirty="0" err="1"/>
              <a:t>len</a:t>
            </a:r>
            <a:r>
              <a:rPr lang="en-US" altLang="zh-CN" dirty="0"/>
              <a:t>; ++</a:t>
            </a:r>
            <a:r>
              <a:rPr lang="en-US" altLang="zh-CN" dirty="0" err="1"/>
              <a:t>i</a:t>
            </a:r>
            <a:r>
              <a:rPr lang="en-US" altLang="zh-CN" dirty="0"/>
              <a:t>){  </a:t>
            </a:r>
          </a:p>
          <a:p>
            <a:r>
              <a:rPr lang="en-US" altLang="zh-CN" dirty="0"/>
              <a:t>            v = (v*10 + s[</a:t>
            </a:r>
            <a:r>
              <a:rPr lang="en-US" altLang="zh-CN" dirty="0" err="1"/>
              <a:t>i</a:t>
            </a:r>
            <a:r>
              <a:rPr lang="en-US" altLang="zh-CN" dirty="0" smtClean="0"/>
              <a:t>]-’0’)</a:t>
            </a:r>
            <a:r>
              <a:rPr lang="en-US" altLang="zh-CN" dirty="0"/>
              <a:t> % mod;  </a:t>
            </a:r>
          </a:p>
          <a:p>
            <a:r>
              <a:rPr lang="en-US" altLang="zh-CN" dirty="0"/>
              <a:t>        </a:t>
            </a:r>
            <a:r>
              <a:rPr lang="en-US" altLang="zh-CN" dirty="0" smtClean="0"/>
              <a:t>}</a:t>
            </a:r>
          </a:p>
          <a:p>
            <a:r>
              <a:rPr lang="en-US" altLang="zh-CN" dirty="0"/>
              <a:t>} 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V</a:t>
            </a:r>
            <a:r>
              <a:rPr lang="zh-CN" altLang="en-US" dirty="0" smtClean="0"/>
              <a:t>就是最后取余的值</a:t>
            </a:r>
            <a:r>
              <a:rPr lang="en-US" altLang="zh-CN" dirty="0" smtClean="0"/>
              <a:t>,</a:t>
            </a:r>
            <a:r>
              <a:rPr lang="zh-CN" altLang="en-US" dirty="0" smtClean="0"/>
              <a:t>只要判断</a:t>
            </a:r>
            <a:r>
              <a:rPr lang="en-US" altLang="zh-CN" dirty="0" smtClean="0"/>
              <a:t>v</a:t>
            </a:r>
            <a:r>
              <a:rPr lang="zh-CN" altLang="en-US" dirty="0" smtClean="0"/>
              <a:t>是否等于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就可以了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7052468" y="1350506"/>
            <a:ext cx="47720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核心是</a:t>
            </a:r>
            <a:r>
              <a:rPr lang="zh-CN" altLang="en-US" sz="2800" dirty="0">
                <a:solidFill>
                  <a:srgbClr val="FF0000"/>
                </a:solidFill>
              </a:rPr>
              <a:t>边枚举边取</a:t>
            </a:r>
            <a:r>
              <a:rPr lang="zh-CN" altLang="en-US" sz="2800" dirty="0" smtClean="0">
                <a:solidFill>
                  <a:srgbClr val="FF0000"/>
                </a:solidFill>
              </a:rPr>
              <a:t>模</a:t>
            </a:r>
            <a:r>
              <a:rPr lang="en-US" altLang="zh-CN" sz="28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就像模拟十进制一样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为什么可以这样做</a:t>
            </a:r>
            <a:r>
              <a:rPr lang="en-US" altLang="zh-CN" sz="28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a+b</a:t>
            </a:r>
            <a:r>
              <a:rPr lang="en-US" altLang="zh-CN" sz="2800" dirty="0" smtClean="0">
                <a:solidFill>
                  <a:srgbClr val="FF0000"/>
                </a:solidFill>
              </a:rPr>
              <a:t>)%p=(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a%p+b%p</a:t>
            </a:r>
            <a:r>
              <a:rPr lang="en-US" altLang="zh-CN" sz="2800" dirty="0" smtClean="0">
                <a:solidFill>
                  <a:srgbClr val="FF0000"/>
                </a:solidFill>
              </a:rPr>
              <a:t>)%p</a:t>
            </a:r>
          </a:p>
          <a:p>
            <a:r>
              <a:rPr lang="de-DE" altLang="zh-CN" sz="2800" dirty="0" smtClean="0">
                <a:solidFill>
                  <a:srgbClr val="FF0000"/>
                </a:solidFill>
              </a:rPr>
              <a:t>(ab)%p=(a%p)(b%p)%p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45486" r="-459" b="-4294"/>
          <a:stretch>
            <a:fillRect/>
          </a:stretch>
        </p:blipFill>
        <p:spPr bwMode="auto">
          <a:xfrm>
            <a:off x="0" y="0"/>
            <a:ext cx="12245975" cy="77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1858963"/>
            <a:ext cx="3276600" cy="315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文本框 8"/>
          <p:cNvSpPr txBox="1">
            <a:spLocks noChangeArrowheads="1"/>
          </p:cNvSpPr>
          <p:nvPr/>
        </p:nvSpPr>
        <p:spPr bwMode="auto">
          <a:xfrm>
            <a:off x="4646613" y="1803400"/>
            <a:ext cx="15525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7300" dirty="0">
                <a:solidFill>
                  <a:schemeClr val="bg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贰</a:t>
            </a:r>
          </a:p>
        </p:txBody>
      </p:sp>
      <p:pic>
        <p:nvPicPr>
          <p:cNvPr id="25607" name="图片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2992438"/>
            <a:ext cx="1693862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0175" y="4757738"/>
            <a:ext cx="397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            数位</a:t>
            </a:r>
            <a:r>
              <a:rPr lang="en-US" altLang="zh-CN" sz="3600" dirty="0" err="1" smtClean="0"/>
              <a:t>dp</a:t>
            </a:r>
            <a:endParaRPr lang="zh-CN" altLang="en-US" sz="3600" dirty="0"/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817033" y="228600"/>
            <a:ext cx="10871200" cy="990600"/>
          </a:xfrm>
        </p:spPr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sz="quarter" idx="4294967295"/>
          </p:nvPr>
        </p:nvSpPr>
        <p:spPr>
          <a:xfrm>
            <a:off x="817033" y="1600200"/>
            <a:ext cx="10871200" cy="4495800"/>
          </a:xfrm>
        </p:spPr>
        <p:txBody>
          <a:bodyPr/>
          <a:lstStyle/>
          <a:p>
            <a:r>
              <a:rPr lang="zh-CN" altLang="en-US" sz="2900" dirty="0" smtClean="0"/>
              <a:t>需要</a:t>
            </a:r>
            <a:r>
              <a:rPr lang="zh-CN" altLang="en-US" sz="2900" dirty="0"/>
              <a:t>统计区间</a:t>
            </a:r>
            <a:r>
              <a:rPr lang="en-US" altLang="zh-CN" sz="2900" dirty="0"/>
              <a:t>[</a:t>
            </a:r>
            <a:r>
              <a:rPr lang="en-US" altLang="zh-CN" sz="2900" dirty="0" err="1"/>
              <a:t>l,r</a:t>
            </a:r>
            <a:r>
              <a:rPr lang="en-US" altLang="zh-CN" sz="2900" dirty="0"/>
              <a:t>]</a:t>
            </a:r>
            <a:r>
              <a:rPr lang="zh-CN" altLang="en-US" sz="2900" dirty="0"/>
              <a:t>的满足题意的数的个数，这往往可以转换成求</a:t>
            </a:r>
            <a:r>
              <a:rPr lang="en-US" altLang="zh-CN" sz="2900" dirty="0">
                <a:solidFill>
                  <a:srgbClr val="FF0000"/>
                </a:solidFill>
              </a:rPr>
              <a:t>[0,r]-[0,l</a:t>
            </a:r>
            <a:r>
              <a:rPr lang="en-US" altLang="zh-CN" sz="2900" dirty="0" smtClean="0">
                <a:solidFill>
                  <a:srgbClr val="FF0000"/>
                </a:solidFill>
              </a:rPr>
              <a:t>)         </a:t>
            </a:r>
            <a:r>
              <a:rPr lang="en-US" altLang="zh-CN" sz="29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sz="2900" dirty="0">
                <a:solidFill>
                  <a:srgbClr val="FF0000"/>
                </a:solidFill>
              </a:rPr>
              <a:t> [</a:t>
            </a:r>
            <a:r>
              <a:rPr lang="en-US" altLang="zh-CN" sz="2900" dirty="0" smtClean="0">
                <a:solidFill>
                  <a:srgbClr val="FF0000"/>
                </a:solidFill>
              </a:rPr>
              <a:t>0,r+1)-[</a:t>
            </a:r>
            <a:r>
              <a:rPr lang="en-US" altLang="zh-CN" sz="2900" dirty="0">
                <a:solidFill>
                  <a:srgbClr val="FF0000"/>
                </a:solidFill>
              </a:rPr>
              <a:t>0,l) </a:t>
            </a:r>
            <a:r>
              <a:rPr lang="en-US" altLang="zh-CN" sz="2900" dirty="0" smtClean="0">
                <a:solidFill>
                  <a:srgbClr val="FF0000"/>
                </a:solidFill>
              </a:rPr>
              <a:t>     </a:t>
            </a:r>
            <a:r>
              <a:rPr lang="zh-CN" altLang="en-US" sz="2900" dirty="0" smtClean="0">
                <a:solidFill>
                  <a:srgbClr val="FF0000"/>
                </a:solidFill>
              </a:rPr>
              <a:t>前缀思想</a:t>
            </a:r>
            <a:endParaRPr lang="en-US" altLang="zh-CN" sz="2900" dirty="0">
              <a:solidFill>
                <a:srgbClr val="FF0000"/>
              </a:solidFill>
            </a:endParaRPr>
          </a:p>
          <a:p>
            <a:r>
              <a:rPr lang="zh-CN" altLang="en-US" sz="2900" dirty="0"/>
              <a:t>对于求区间</a:t>
            </a:r>
            <a:r>
              <a:rPr lang="en-US" altLang="zh-CN" sz="2900" dirty="0"/>
              <a:t>[0,n</a:t>
            </a:r>
            <a:r>
              <a:rPr lang="zh-CN" altLang="en-US" sz="2900" dirty="0"/>
              <a:t>)有一个通用的方法。</a:t>
            </a:r>
          </a:p>
          <a:p>
            <a:r>
              <a:rPr lang="zh-CN" altLang="en-US" sz="2900" dirty="0">
                <a:solidFill>
                  <a:srgbClr val="FF0000"/>
                </a:solidFill>
              </a:rPr>
              <a:t>对于一个小于n的数，肯定是从高位到低位出现某一位&lt;n的那一位。</a:t>
            </a:r>
          </a:p>
          <a:p>
            <a:r>
              <a:rPr lang="zh-CN" altLang="en-US" sz="2900" dirty="0"/>
              <a:t>如 n = 58 n为十进制数。</a:t>
            </a:r>
          </a:p>
          <a:p>
            <a:r>
              <a:rPr lang="zh-CN" altLang="en-US" sz="2900" dirty="0"/>
              <a:t>   x = 49 此时x的十位&lt;n</a:t>
            </a:r>
          </a:p>
          <a:p>
            <a:r>
              <a:rPr lang="zh-CN" altLang="en-US" sz="2900" dirty="0"/>
              <a:t>   x = 51 此时x的个位&lt;n</a:t>
            </a:r>
          </a:p>
        </p:txBody>
      </p:sp>
    </p:spTree>
    <p:extLst>
      <p:ext uri="{BB962C8B-B14F-4D97-AF65-F5344CB8AC3E}">
        <p14:creationId xmlns:p14="http://schemas.microsoft.com/office/powerpoint/2010/main" val="2839648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r="3761" b="53809"/>
          <a:stretch>
            <a:fillRect/>
          </a:stretch>
        </p:blipFill>
        <p:spPr bwMode="auto">
          <a:xfrm>
            <a:off x="5124450" y="-444500"/>
            <a:ext cx="7067550" cy="73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基本思想与方法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 </a:t>
            </a:r>
            <a:r>
              <a:rPr lang="en-US" altLang="zh-CN" dirty="0" err="1"/>
              <a:t>dp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][j</a:t>
            </a:r>
            <a:r>
              <a:rPr lang="en-US" altLang="zh-CN" dirty="0" smtClean="0"/>
              <a:t>]:</a:t>
            </a:r>
            <a:r>
              <a:rPr lang="zh-CN" altLang="en-US" dirty="0" smtClean="0"/>
              <a:t>长度为</a:t>
            </a:r>
            <a:r>
              <a:rPr lang="en-US" altLang="zh-CN" dirty="0" err="1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</a:t>
            </a:r>
            <a:r>
              <a:rPr lang="en-US" altLang="zh-CN" dirty="0"/>
              <a:t>j</a:t>
            </a:r>
            <a:r>
              <a:rPr lang="zh-CN" altLang="en-US" dirty="0"/>
              <a:t>为最高位满足条件的数的</a:t>
            </a:r>
            <a:r>
              <a:rPr lang="zh-CN" altLang="en-US" dirty="0" smtClean="0"/>
              <a:t>个数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状态转移</a:t>
            </a:r>
            <a:r>
              <a:rPr lang="en-US" altLang="zh-CN" dirty="0" smtClean="0"/>
              <a:t>: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][j]=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][j]+</a:t>
            </a:r>
            <a:r>
              <a:rPr lang="en-US" altLang="zh-CN" dirty="0" err="1" smtClean="0"/>
              <a:t>dp</a:t>
            </a:r>
            <a:r>
              <a:rPr lang="en-US" altLang="zh-CN" dirty="0" smtClean="0"/>
              <a:t>[i-1][k]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829518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Pages>0</Pages>
  <Words>2612</Words>
  <Characters>0</Characters>
  <Application>Microsoft Office PowerPoint</Application>
  <DocSecurity>0</DocSecurity>
  <PresentationFormat>自定义</PresentationFormat>
  <Lines>0</Lines>
  <Paragraphs>411</Paragraphs>
  <Slides>48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0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PowerPoint 演示文稿</vt:lpstr>
      <vt:lpstr>解题Step1</vt:lpstr>
      <vt:lpstr>解题Step2</vt:lpstr>
      <vt:lpstr>中场休息OuO(5-10min)</vt:lpstr>
      <vt:lpstr>PowerPoint 演示文稿</vt:lpstr>
      <vt:lpstr>PowerPoint 演示文稿</vt:lpstr>
      <vt:lpstr>PowerPoint 演示文稿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基本思想与方法</vt:lpstr>
      <vt:lpstr>PowerPoint 演示文稿</vt:lpstr>
      <vt:lpstr>基本思想与方法</vt:lpstr>
      <vt:lpstr>错排公式推导-&gt;容斥</vt:lpstr>
      <vt:lpstr>错排公式推导-&gt;容斥</vt:lpstr>
      <vt:lpstr>错排公式推导-&gt;容斥</vt:lpstr>
      <vt:lpstr>容斥入门</vt:lpstr>
      <vt:lpstr>容斥入门</vt:lpstr>
      <vt:lpstr>PowerPoint 演示文稿</vt:lpstr>
      <vt:lpstr>容斥入门</vt:lpstr>
      <vt:lpstr>容斥入门</vt:lpstr>
      <vt:lpstr>容斥入门</vt:lpstr>
      <vt:lpstr>容斥入门</vt:lpstr>
      <vt:lpstr>容斥入门</vt:lpstr>
      <vt:lpstr>容斥入门</vt:lpstr>
      <vt:lpstr>容斥入门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dc:description>blog.lightina.cn</dc:description>
  <cp:lastModifiedBy>hp</cp:lastModifiedBy>
  <cp:revision>107</cp:revision>
  <dcterms:created xsi:type="dcterms:W3CDTF">2016-03-09T08:34:00Z</dcterms:created>
  <dcterms:modified xsi:type="dcterms:W3CDTF">2017-07-04T06:53:31Z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